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0" r:id="rId2"/>
    <p:sldId id="268" r:id="rId3"/>
    <p:sldId id="275" r:id="rId4"/>
    <p:sldId id="283" r:id="rId5"/>
    <p:sldId id="279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01332926486271"/>
          <c:y val="0.19325918021414312"/>
          <c:w val="0.38236396843751019"/>
          <c:h val="0.680980368918479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06-48BC-9F02-6CBF253EAC7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06-48BC-9F02-6CBF253EAC7C}"/>
              </c:ext>
            </c:extLst>
          </c:dPt>
          <c:dLbls>
            <c:dLbl>
              <c:idx val="0"/>
              <c:layout>
                <c:manualLayout>
                  <c:x val="0.27331763447806212"/>
                  <c:y val="-0.33139740372151638"/>
                </c:manualLayout>
              </c:layout>
              <c:spPr>
                <a:xfrm>
                  <a:off x="3488358" y="820207"/>
                  <a:ext cx="802107" cy="515891"/>
                </a:xfrm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4278"/>
                        <a:gd name="adj2" fmla="val -6016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606-48BC-9F02-6CBF253EAC7C}"/>
                </c:ext>
              </c:extLst>
            </c:dLbl>
            <c:dLbl>
              <c:idx val="1"/>
              <c:layout>
                <c:manualLayout>
                  <c:x val="-0.35483571038208922"/>
                  <c:y val="0.10988970601898973"/>
                </c:manualLayout>
              </c:layout>
              <c:spPr>
                <a:xfrm>
                  <a:off x="191392" y="551066"/>
                  <a:ext cx="1213403" cy="838891"/>
                </a:xfrm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1089"/>
                        <a:gd name="adj2" fmla="val -4023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6482814924"/>
                      <c:h val="0.34641754726147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606-48BC-9F02-6CBF253EAC7C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06-48BC-9F02-6CBF253EA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32468385559192"/>
          <c:y val="0.12331428833432252"/>
          <c:w val="0.47561949779994522"/>
          <c:h val="0.876685711665677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D-43F8-AE4F-E2CAF9797BC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D-43F8-AE4F-E2CAF9797BCD}"/>
              </c:ext>
            </c:extLst>
          </c:dPt>
          <c:dLbls>
            <c:dLbl>
              <c:idx val="0"/>
              <c:layout>
                <c:manualLayout>
                  <c:x val="0.19213440524800254"/>
                  <c:y val="-0.26076866057532372"/>
                </c:manualLayout>
              </c:layout>
              <c:spPr>
                <a:xfrm>
                  <a:off x="3371033" y="672867"/>
                  <a:ext cx="802107" cy="502090"/>
                </a:xfrm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1084"/>
                        <a:gd name="adj2" fmla="val -204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8D-43F8-AE4F-E2CAF9797BCD}"/>
                </c:ext>
              </c:extLst>
            </c:dLbl>
            <c:dLbl>
              <c:idx val="1"/>
              <c:layout>
                <c:manualLayout>
                  <c:x val="-0.21586791629925611"/>
                  <c:y val="-7.3665180195563382E-2"/>
                </c:manualLayout>
              </c:layout>
              <c:spPr>
                <a:xfrm>
                  <a:off x="0" y="948105"/>
                  <a:ext cx="1213403" cy="838891"/>
                </a:xfrm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0721"/>
                        <a:gd name="adj2" fmla="val -239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6482814924"/>
                      <c:h val="0.34641754726147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98D-43F8-AE4F-E2CAF9797BCD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D-43F8-AE4F-E2CAF9797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56726940950901"/>
          <c:y val="6.5083970360105867E-2"/>
          <c:w val="0.45630955340989593"/>
          <c:h val="0.893807361066180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97-43A5-B6C0-0611204BB34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97-43A5-B6C0-0611204BB348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97-43A5-B6C0-0611204BB348}"/>
              </c:ext>
            </c:extLst>
          </c:dPt>
          <c:dLbls>
            <c:dLbl>
              <c:idx val="0"/>
              <c:layout>
                <c:manualLayout>
                  <c:x val="0.30869382196155565"/>
                  <c:y val="2.1400246758587822E-2"/>
                </c:manualLayout>
              </c:layout>
              <c:spPr>
                <a:xfrm>
                  <a:off x="3877235" y="438576"/>
                  <a:ext cx="900860" cy="492101"/>
                </a:xfrm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98467"/>
                        <a:gd name="adj2" fmla="val -5653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97-43A5-B6C0-0611204BB348}"/>
                </c:ext>
              </c:extLst>
            </c:dLbl>
            <c:dLbl>
              <c:idx val="1"/>
              <c:layout>
                <c:manualLayout>
                  <c:x val="0.21780149539594076"/>
                  <c:y val="0.22395645207716142"/>
                </c:manualLayout>
              </c:layout>
              <c:spPr>
                <a:xfrm>
                  <a:off x="3423241" y="1510680"/>
                  <a:ext cx="1362791" cy="620861"/>
                </a:xfrm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777"/>
                        <a:gd name="adj2" fmla="val -7545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1715756659"/>
                      <c:h val="0.26877698501448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97-43A5-B6C0-0611204BB348}"/>
                </c:ext>
              </c:extLst>
            </c:dLbl>
            <c:dLbl>
              <c:idx val="2"/>
              <c:layout>
                <c:manualLayout>
                  <c:x val="-0.2226703764116702"/>
                  <c:y val="-0.51240827723543803"/>
                </c:manualLayout>
              </c:layout>
              <c:spPr>
                <a:xfrm>
                  <a:off x="91539" y="202473"/>
                  <a:ext cx="976891" cy="503286"/>
                </a:xfrm>
                <a:solidFill>
                  <a:prstClr val="white"/>
                </a:solidFill>
                <a:ln w="12700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200" b="0" i="0" u="none" strike="noStrike" kern="1200" baseline="0">
                      <a:solidFill>
                        <a:srgbClr val="E7E6E6">
                          <a:lumMod val="50000"/>
                        </a:srgb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2230"/>
                        <a:gd name="adj2" fmla="val -189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67784964714824"/>
                      <c:h val="0.217877876144505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697-43A5-B6C0-0611204BB348}"/>
                </c:ext>
              </c:extLst>
            </c:dLbl>
            <c:spPr>
              <a:solidFill>
                <a:prstClr val="white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грант</c:v>
                </c:pt>
                <c:pt idx="1">
                  <c:v>собственные средства</c:v>
                </c:pt>
                <c:pt idx="2">
                  <c:v>кредит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0.05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97-43A5-B6C0-0611204BB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32468385559192"/>
          <c:y val="0.12331428833432252"/>
          <c:w val="0.47561949779994522"/>
          <c:h val="0.876685711665677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12F-41B1-8685-9BF2A92B73B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12F-41B1-8685-9BF2A92B73B8}"/>
              </c:ext>
            </c:extLst>
          </c:dPt>
          <c:dLbls>
            <c:dLbl>
              <c:idx val="0"/>
              <c:layout>
                <c:manualLayout>
                  <c:x val="0.19213440524800254"/>
                  <c:y val="-0.26076866057532372"/>
                </c:manualLayout>
              </c:layout>
              <c:spPr>
                <a:xfrm>
                  <a:off x="3371033" y="672867"/>
                  <a:ext cx="802107" cy="502090"/>
                </a:xfrm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1084"/>
                        <a:gd name="adj2" fmla="val -204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2F-41B1-8685-9BF2A92B73B8}"/>
                </c:ext>
              </c:extLst>
            </c:dLbl>
            <c:dLbl>
              <c:idx val="1"/>
              <c:layout>
                <c:manualLayout>
                  <c:x val="-0.21586791629925611"/>
                  <c:y val="-7.3665180195563382E-2"/>
                </c:manualLayout>
              </c:layout>
              <c:spPr>
                <a:xfrm>
                  <a:off x="0" y="948105"/>
                  <a:ext cx="1213403" cy="838891"/>
                </a:xfrm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0721"/>
                        <a:gd name="adj2" fmla="val -239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6482814924"/>
                      <c:h val="0.34641754726147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12F-41B1-8685-9BF2A92B73B8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2F-41B1-8685-9BF2A92B7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56726940950901"/>
          <c:y val="6.5083970360105867E-2"/>
          <c:w val="0.45630955340989593"/>
          <c:h val="0.893807361066180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0A-47B7-9038-A83B9E53E04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0A-47B7-9038-A83B9E53E043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0A-47B7-9038-A83B9E53E043}"/>
              </c:ext>
            </c:extLst>
          </c:dPt>
          <c:dLbls>
            <c:dLbl>
              <c:idx val="0"/>
              <c:layout>
                <c:manualLayout>
                  <c:x val="0.26149961455113674"/>
                  <c:y val="2.6898280346121416E-2"/>
                </c:manualLayout>
              </c:layout>
              <c:spPr>
                <a:xfrm>
                  <a:off x="2975184" y="368300"/>
                  <a:ext cx="715073" cy="418166"/>
                </a:xfrm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6353"/>
                        <a:gd name="adj2" fmla="val -204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5196729948"/>
                      <c:h val="0.21303570254175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0A-47B7-9038-A83B9E53E043}"/>
                </c:ext>
              </c:extLst>
            </c:dLbl>
            <c:dLbl>
              <c:idx val="1"/>
              <c:layout>
                <c:manualLayout>
                  <c:x val="0.21780149539594076"/>
                  <c:y val="0.22395645207716142"/>
                </c:manualLayout>
              </c:layout>
              <c:spPr>
                <a:xfrm>
                  <a:off x="2737728" y="1052044"/>
                  <a:ext cx="1081740" cy="527581"/>
                </a:xfrm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0770"/>
                        <a:gd name="adj2" fmla="val -8864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1715756659"/>
                      <c:h val="0.26877698501448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0A-47B7-9038-A83B9E53E043}"/>
                </c:ext>
              </c:extLst>
            </c:dLbl>
            <c:dLbl>
              <c:idx val="2"/>
              <c:layout>
                <c:manualLayout>
                  <c:x val="-0.22791419627409837"/>
                  <c:y val="-0.44643243780232766"/>
                </c:manualLayout>
              </c:layout>
              <c:spPr>
                <a:xfrm>
                  <a:off x="84477" y="412436"/>
                  <a:ext cx="775425" cy="362920"/>
                </a:xfrm>
                <a:solidFill>
                  <a:prstClr val="white"/>
                </a:solidFill>
                <a:ln w="12700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1100" b="0" i="0" u="none" strike="noStrike" kern="1200" baseline="0">
                      <a:solidFill>
                        <a:srgbClr val="E7E6E6">
                          <a:lumMod val="50000"/>
                        </a:srgb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9216"/>
                        <a:gd name="adj2" fmla="val -7191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67792496387393"/>
                      <c:h val="0.184890174971152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00A-47B7-9038-A83B9E53E043}"/>
                </c:ext>
              </c:extLst>
            </c:dLbl>
            <c:spPr>
              <a:solidFill>
                <a:prstClr val="white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грант</c:v>
                </c:pt>
                <c:pt idx="1">
                  <c:v>собственные средства</c:v>
                </c:pt>
                <c:pt idx="2">
                  <c:v>кредит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0.05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0A-47B7-9038-A83B9E53E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32468385559192"/>
          <c:y val="0.12331428833432252"/>
          <c:w val="0.47561949779994522"/>
          <c:h val="0.876685711665677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9525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F29-4F70-83E2-FC34B4C2569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F29-4F70-83E2-FC34B4C2569B}"/>
              </c:ext>
            </c:extLst>
          </c:dPt>
          <c:dLbls>
            <c:dLbl>
              <c:idx val="0"/>
              <c:layout>
                <c:manualLayout>
                  <c:x val="0.19213438747746803"/>
                  <c:y val="-0.1475429697820567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Собственные средства 70%</a:t>
                    </a:r>
                    <a:endParaRPr lang="ru-RU" dirty="0"/>
                  </a:p>
                </c:rich>
              </c:tx>
              <c:spPr>
                <a:xfrm>
                  <a:off x="3371033" y="672867"/>
                  <a:ext cx="802107" cy="502090"/>
                </a:xfrm>
                <a:solidFill>
                  <a:prstClr val="white"/>
                </a:solidFill>
                <a:ln w="12700" cap="flat" cmpd="sng" algn="ctr">
                  <a:solidFill>
                    <a:srgbClr val="70AD47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1084"/>
                        <a:gd name="adj2" fmla="val -2048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98131642623048"/>
                      <c:h val="0.439487084128290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F29-4F70-83E2-FC34B4C2569B}"/>
                </c:ext>
              </c:extLst>
            </c:dLbl>
            <c:dLbl>
              <c:idx val="1"/>
              <c:layout>
                <c:manualLayout>
                  <c:x val="-0.21586791629925611"/>
                  <c:y val="-7.366518019556338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Субсидия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30%</a:t>
                    </a:r>
                    <a:endParaRPr lang="ru-RU" dirty="0"/>
                  </a:p>
                </c:rich>
              </c:tx>
              <c:spPr>
                <a:xfrm>
                  <a:off x="0" y="948105"/>
                  <a:ext cx="1213403" cy="838891"/>
                </a:xfrm>
                <a:solidFill>
                  <a:prstClr val="white"/>
                </a:solidFill>
                <a:ln w="12700" cap="flat" cmpd="sng" algn="ctr">
                  <a:solidFill>
                    <a:srgbClr val="4472C4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00721"/>
                        <a:gd name="adj2" fmla="val -239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4656482814924"/>
                      <c:h val="0.34641754726147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F29-4F70-83E2-FC34B4C2569B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грант</c:v>
                </c:pt>
                <c:pt idx="1">
                  <c:v>собственные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29-4F70-83E2-FC34B4C25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37ACEFF-5841-4E3F-AC0D-168786C1CA76}">
      <dgm:prSet phldrT="[Текст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4016A-B080-4EA0-BFF0-21FF3752F2F4}" type="par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3E098-F33C-44E9-AAC3-676E7314E86C}" type="sib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38236-76A7-4CD6-AB72-2CEA481115AD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Гражданин РФ</a:t>
          </a: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12F0D-5AC9-4822-8683-D4F3F148E485}" type="parTrans" cxnId="{57C1BD57-70B2-48D0-8FD0-67D6A8FDBD97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100"/>
        </a:p>
      </dgm:t>
    </dgm:pt>
    <dgm:pt modelId="{17CAF9A0-0D4C-4C52-9638-D14D77016FEE}" type="sibTrans" cxnId="{57C1BD57-70B2-48D0-8FD0-67D6A8FDBD97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100"/>
        </a:p>
      </dgm:t>
    </dgm:pt>
    <dgm:pt modelId="{4611E077-845E-49C4-AAC2-3D8D138787D0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КФХ или ИП, зарегистрированные в текущем финансовом году</a:t>
          </a:r>
          <a:endParaRPr lang="ru-RU" sz="10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C8C3C-0078-46E0-B34C-FB42F0B4F598}" type="parTrans" cxnId="{EF71A3C5-3A18-4B2D-B299-A3DE23710431}">
      <dgm:prSet/>
      <dgm:spPr/>
      <dgm:t>
        <a:bodyPr/>
        <a:lstStyle/>
        <a:p>
          <a:endParaRPr lang="ru-RU" sz="1100"/>
        </a:p>
      </dgm:t>
    </dgm:pt>
    <dgm:pt modelId="{C7421FC9-4742-42DE-9AE4-158D5C5309E2}" type="sibTrans" cxnId="{EF71A3C5-3A18-4B2D-B299-A3DE23710431}">
      <dgm:prSet/>
      <dgm:spPr/>
      <dgm:t>
        <a:bodyPr/>
        <a:lstStyle/>
        <a:p>
          <a:endParaRPr lang="ru-RU" sz="1100"/>
        </a:p>
      </dgm:t>
    </dgm:pt>
    <dgm:pt modelId="{78D9B1A5-BC7B-4CDC-A843-329CCD26EE1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655EE-1CD9-450C-B032-D5319C97CB99}" type="parTrans" cxnId="{228E63F6-61B9-473C-BD31-B486E80069C5}">
      <dgm:prSet/>
      <dgm:spPr/>
      <dgm:t>
        <a:bodyPr/>
        <a:lstStyle/>
        <a:p>
          <a:endParaRPr lang="ru-RU" sz="1100"/>
        </a:p>
      </dgm:t>
    </dgm:pt>
    <dgm:pt modelId="{D65B3E49-ECD6-4300-B586-377232252372}" type="sibTrans" cxnId="{228E63F6-61B9-473C-BD31-B486E80069C5}">
      <dgm:prSet/>
      <dgm:spPr/>
      <dgm:t>
        <a:bodyPr/>
        <a:lstStyle/>
        <a:p>
          <a:endParaRPr lang="ru-RU" sz="1100"/>
        </a:p>
      </dgm:t>
    </dgm:pt>
    <dgm:pt modelId="{5D154AA7-FACF-465E-8E7A-48FAD669334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 является или ранее не являлся получателями средств финансовой поддержки (</a:t>
          </a:r>
          <a:r>
            <a:rPr lang="ru-RU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исключением социальных выплат и выплат на организацию начального этапа предпринимательской деятельности</a:t>
          </a: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субсидий или грантов, а также гранта на поддержку начинающего фермера</a:t>
          </a: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9BD3B-B1AE-4D63-9D3F-E3072EC759B1}" type="parTrans" cxnId="{B7D6A69B-C2D1-4193-93FA-D6D58A1C7CD0}">
      <dgm:prSet/>
      <dgm:spPr/>
      <dgm:t>
        <a:bodyPr/>
        <a:lstStyle/>
        <a:p>
          <a:endParaRPr lang="ru-RU" sz="1100"/>
        </a:p>
      </dgm:t>
    </dgm:pt>
    <dgm:pt modelId="{F137D7F4-F844-458E-9449-1BC18F83AE10}" type="sibTrans" cxnId="{B7D6A69B-C2D1-4193-93FA-D6D58A1C7CD0}">
      <dgm:prSet/>
      <dgm:spPr/>
      <dgm:t>
        <a:bodyPr/>
        <a:lstStyle/>
        <a:p>
          <a:endParaRPr lang="ru-RU" sz="1100"/>
        </a:p>
      </dgm:t>
    </dgm:pt>
    <dgm:pt modelId="{1F3654A0-0B2C-413F-8AE3-4E609FC170F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B7FE9-A9BC-49B5-84DA-EC897A2F068A}" type="parTrans" cxnId="{BEDEC71D-45CC-4F05-9324-CB52267BF927}">
      <dgm:prSet/>
      <dgm:spPr/>
      <dgm:t>
        <a:bodyPr/>
        <a:lstStyle/>
        <a:p>
          <a:endParaRPr lang="ru-RU" sz="1100"/>
        </a:p>
      </dgm:t>
    </dgm:pt>
    <dgm:pt modelId="{60D755DC-DE9B-42CC-BD1C-739AF4EC5580}" type="sibTrans" cxnId="{BEDEC71D-45CC-4F05-9324-CB52267BF927}">
      <dgm:prSet/>
      <dgm:spPr/>
      <dgm:t>
        <a:bodyPr/>
        <a:lstStyle/>
        <a:p>
          <a:endParaRPr lang="ru-RU" sz="11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5586E-97A8-4E30-8A61-722EE2B9C980}" type="pres">
      <dgm:prSet presAssocID="{F37ACEFF-5841-4E3F-AC0D-168786C1CA76}" presName="parentText" presStyleLbl="node1" presStyleIdx="0" presStyleCnt="1" custScaleY="33599" custLinFactNeighborY="-2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63C2-FF72-4F7E-9999-2C5DCEFD58FC}" type="pres">
      <dgm:prSet presAssocID="{F37ACEFF-5841-4E3F-AC0D-168786C1CA76}" presName="childText" presStyleLbl="revTx" presStyleIdx="0" presStyleCnt="1" custLinFactNeighborY="-12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6C3D56-AF1C-47D7-88AB-ADAEB50E88B1}" type="presOf" srcId="{1F3654A0-0B2C-413F-8AE3-4E609FC170F6}" destId="{122A63C2-FF72-4F7E-9999-2C5DCEFD58FC}" srcOrd="0" destOrd="0" presId="urn:microsoft.com/office/officeart/2005/8/layout/vList2"/>
    <dgm:cxn modelId="{AB19D7DF-A5F2-40EF-A189-56CFCC459845}" type="presOf" srcId="{8A038236-76A7-4CD6-AB72-2CEA481115AD}" destId="{122A63C2-FF72-4F7E-9999-2C5DCEFD58FC}" srcOrd="0" destOrd="1" presId="urn:microsoft.com/office/officeart/2005/8/layout/vList2"/>
    <dgm:cxn modelId="{BEDEC71D-45CC-4F05-9324-CB52267BF927}" srcId="{F37ACEFF-5841-4E3F-AC0D-168786C1CA76}" destId="{1F3654A0-0B2C-413F-8AE3-4E609FC170F6}" srcOrd="0" destOrd="0" parTransId="{292B7FE9-A9BC-49B5-84DA-EC897A2F068A}" sibTransId="{60D755DC-DE9B-42CC-BD1C-739AF4EC5580}"/>
    <dgm:cxn modelId="{3AD87830-626D-4E65-B48C-0D6B13C61E6F}" type="presOf" srcId="{4611E077-845E-49C4-AAC2-3D8D138787D0}" destId="{122A63C2-FF72-4F7E-9999-2C5DCEFD58FC}" srcOrd="0" destOrd="2" presId="urn:microsoft.com/office/officeart/2005/8/layout/vList2"/>
    <dgm:cxn modelId="{E5EEF57D-B220-4E48-BA16-E9507A3EE68D}" type="presOf" srcId="{78D9B1A5-BC7B-4CDC-A843-329CCD26EE1E}" destId="{122A63C2-FF72-4F7E-9999-2C5DCEFD58FC}" srcOrd="0" destOrd="3" presId="urn:microsoft.com/office/officeart/2005/8/layout/vList2"/>
    <dgm:cxn modelId="{CD767338-673C-4B4E-AA54-AA7C212B43E9}" type="presOf" srcId="{15B2CCB0-34D7-428E-81D0-E6F999B589CD}" destId="{B18ED4DD-80E0-4B27-A88F-A4B5B01E9C07}" srcOrd="0" destOrd="0" presId="urn:microsoft.com/office/officeart/2005/8/layout/vList2"/>
    <dgm:cxn modelId="{228E63F6-61B9-473C-BD31-B486E80069C5}" srcId="{F37ACEFF-5841-4E3F-AC0D-168786C1CA76}" destId="{78D9B1A5-BC7B-4CDC-A843-329CCD26EE1E}" srcOrd="3" destOrd="0" parTransId="{5AC655EE-1CD9-450C-B032-D5319C97CB99}" sibTransId="{D65B3E49-ECD6-4300-B586-377232252372}"/>
    <dgm:cxn modelId="{B7D6A69B-C2D1-4193-93FA-D6D58A1C7CD0}" srcId="{F37ACEFF-5841-4E3F-AC0D-168786C1CA76}" destId="{5D154AA7-FACF-465E-8E7A-48FAD6693346}" srcOrd="4" destOrd="0" parTransId="{DC59BD3B-B1AE-4D63-9D3F-E3072EC759B1}" sibTransId="{F137D7F4-F844-458E-9449-1BC18F83AE10}"/>
    <dgm:cxn modelId="{0D092062-521D-4522-AA0A-138566856836}" type="presOf" srcId="{F37ACEFF-5841-4E3F-AC0D-168786C1CA76}" destId="{7315586E-97A8-4E30-8A61-722EE2B9C980}" srcOrd="0" destOrd="0" presId="urn:microsoft.com/office/officeart/2005/8/layout/vList2"/>
    <dgm:cxn modelId="{57C1BD57-70B2-48D0-8FD0-67D6A8FDBD97}" srcId="{F37ACEFF-5841-4E3F-AC0D-168786C1CA76}" destId="{8A038236-76A7-4CD6-AB72-2CEA481115AD}" srcOrd="1" destOrd="0" parTransId="{44C12F0D-5AC9-4822-8683-D4F3F148E485}" sibTransId="{17CAF9A0-0D4C-4C52-9638-D14D77016FEE}"/>
    <dgm:cxn modelId="{B7B064CE-9F89-4532-9817-05F1A09DBC59}" type="presOf" srcId="{5D154AA7-FACF-465E-8E7A-48FAD6693346}" destId="{122A63C2-FF72-4F7E-9999-2C5DCEFD58FC}" srcOrd="0" destOrd="4" presId="urn:microsoft.com/office/officeart/2005/8/layout/vList2"/>
    <dgm:cxn modelId="{EF71A3C5-3A18-4B2D-B299-A3DE23710431}" srcId="{F37ACEFF-5841-4E3F-AC0D-168786C1CA76}" destId="{4611E077-845E-49C4-AAC2-3D8D138787D0}" srcOrd="2" destOrd="0" parTransId="{6EAC8C3C-0078-46E0-B34C-FB42F0B4F598}" sibTransId="{C7421FC9-4742-42DE-9AE4-158D5C5309E2}"/>
    <dgm:cxn modelId="{0AC1EFC8-9FE0-434E-A256-9669F92D8664}" srcId="{15B2CCB0-34D7-428E-81D0-E6F999B589CD}" destId="{F37ACEFF-5841-4E3F-AC0D-168786C1CA76}" srcOrd="0" destOrd="0" parTransId="{F204016A-B080-4EA0-BFF0-21FF3752F2F4}" sibTransId="{F193E098-F33C-44E9-AAC3-676E7314E86C}"/>
    <dgm:cxn modelId="{EB9255C8-2D2D-4537-B57F-7BF467E6956A}" type="presParOf" srcId="{B18ED4DD-80E0-4B27-A88F-A4B5B01E9C07}" destId="{7315586E-97A8-4E30-8A61-722EE2B9C980}" srcOrd="0" destOrd="0" presId="urn:microsoft.com/office/officeart/2005/8/layout/vList2"/>
    <dgm:cxn modelId="{E669EE0E-4DF7-42A2-BF8E-1C81B0E197F4}" type="presParOf" srcId="{B18ED4DD-80E0-4B27-A88F-A4B5B01E9C07}" destId="{122A63C2-FF72-4F7E-9999-2C5DCEFD58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D124E6E-85BB-44FD-820F-FE2D83E7325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грантополучателя</a:t>
          </a: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B59C3-E8B0-4E85-83A1-AED178FF9619}" type="par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66E31-9A10-43D3-8B37-049368B5FB15}" type="sib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AC900-95F0-4543-B4D7-A18AA5AE3143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AD190-DD29-478A-B65A-6EF2E3E50594}" type="parTrans" cxnId="{7AF4AD39-FF27-440F-90FF-DA6B7D625E8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4BFFB-A462-480D-BC2F-EBDEE2ADCC14}" type="sibTrans" cxnId="{7AF4AD39-FF27-440F-90FF-DA6B7D625E8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861EC-9B1F-4A24-B068-403A5C8AE181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ABA6D-1554-4E77-BDFE-88216239C0FD}" type="par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100"/>
        </a:p>
      </dgm:t>
    </dgm:pt>
    <dgm:pt modelId="{048F47DF-AF26-48DF-B06F-93A3E47B8C42}" type="sib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100"/>
        </a:p>
      </dgm:t>
    </dgm:pt>
    <dgm:pt modelId="{DDEA5B14-EF5A-42D9-AEF3-AA261BF37163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91C83-F353-43E9-951A-98382E8D76D0}" type="parTrans" cxnId="{FA8AFEFC-E2E7-402F-95A0-E6B1320966D3}">
      <dgm:prSet/>
      <dgm:spPr/>
      <dgm:t>
        <a:bodyPr/>
        <a:lstStyle/>
        <a:p>
          <a:endParaRPr lang="ru-RU" sz="1100"/>
        </a:p>
      </dgm:t>
    </dgm:pt>
    <dgm:pt modelId="{EAA5C43F-0761-4BEF-816D-43F5941B15A8}" type="sibTrans" cxnId="{FA8AFEFC-E2E7-402F-95A0-E6B1320966D3}">
      <dgm:prSet/>
      <dgm:spPr/>
      <dgm:t>
        <a:bodyPr/>
        <a:lstStyle/>
        <a:p>
          <a:endParaRPr lang="ru-RU" sz="1100"/>
        </a:p>
      </dgm:t>
    </dgm:pt>
    <dgm:pt modelId="{CF3CDA69-5D5B-439E-9F62-C7F0F26F0473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Создать не менее 1 нового постоянного рабочего места в случае если размер гранта составляет более 2 млн рублей </a:t>
          </a:r>
          <a:r>
            <a:rPr lang="ru-RU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(глава вновь созданного КФХ = рабочее место)</a:t>
          </a:r>
          <a:endParaRPr lang="ru-RU" sz="10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F6956-2927-477A-81AC-78F85A8C8498}" type="parTrans" cxnId="{14D69512-CCE0-4B62-87AB-67901FDD4722}">
      <dgm:prSet/>
      <dgm:spPr/>
      <dgm:t>
        <a:bodyPr/>
        <a:lstStyle/>
        <a:p>
          <a:endParaRPr lang="ru-RU" sz="1100"/>
        </a:p>
      </dgm:t>
    </dgm:pt>
    <dgm:pt modelId="{78E9F8A4-C9B6-496C-B040-EAF729E588F8}" type="sibTrans" cxnId="{14D69512-CCE0-4B62-87AB-67901FDD4722}">
      <dgm:prSet/>
      <dgm:spPr/>
      <dgm:t>
        <a:bodyPr/>
        <a:lstStyle/>
        <a:p>
          <a:endParaRPr lang="ru-RU" sz="1100"/>
        </a:p>
      </dgm:t>
    </dgm:pt>
    <dgm:pt modelId="{4FAEC9D8-6697-4545-9969-3679D6E38B15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«</a:t>
          </a:r>
          <a:r>
            <a:rPr lang="ru-RU" sz="1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Агростартап</a:t>
          </a: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11823-9CAA-4B46-9ED6-3420361CE315}" type="parTrans" cxnId="{BD49991F-D12B-4B5C-8198-1F8D0240CEA6}">
      <dgm:prSet/>
      <dgm:spPr/>
      <dgm:t>
        <a:bodyPr/>
        <a:lstStyle/>
        <a:p>
          <a:endParaRPr lang="ru-RU" sz="1100"/>
        </a:p>
      </dgm:t>
    </dgm:pt>
    <dgm:pt modelId="{1AA0E942-5D18-4378-8C82-792D921F8DC7}" type="sibTrans" cxnId="{BD49991F-D12B-4B5C-8198-1F8D0240CEA6}">
      <dgm:prSet/>
      <dgm:spPr/>
      <dgm:t>
        <a:bodyPr/>
        <a:lstStyle/>
        <a:p>
          <a:endParaRPr lang="ru-RU" sz="1100"/>
        </a:p>
      </dgm:t>
    </dgm:pt>
    <dgm:pt modelId="{F758A74B-DA9A-4718-8D79-C2089C5C3C2A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E6A14-FDA6-481A-930D-EE58B298D833}" type="parTrans" cxnId="{87AAC7EB-C83A-40CB-8369-D7D1784FE264}">
      <dgm:prSet/>
      <dgm:spPr/>
      <dgm:t>
        <a:bodyPr/>
        <a:lstStyle/>
        <a:p>
          <a:endParaRPr lang="ru-RU" sz="1100"/>
        </a:p>
      </dgm:t>
    </dgm:pt>
    <dgm:pt modelId="{F7768C4C-490A-4C75-A5F0-44C354DECF36}" type="sibTrans" cxnId="{87AAC7EB-C83A-40CB-8369-D7D1784FE264}">
      <dgm:prSet/>
      <dgm:spPr/>
      <dgm:t>
        <a:bodyPr/>
        <a:lstStyle/>
        <a:p>
          <a:endParaRPr lang="ru-RU" sz="1100"/>
        </a:p>
      </dgm:t>
    </dgm:pt>
    <dgm:pt modelId="{D62DA47D-C3B9-4F62-8665-6C88D7A03054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увеличение объема с</a:t>
          </a:r>
          <a:r>
            <a:rPr lang="en-US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 на 10%</a:t>
          </a:r>
          <a:endParaRPr lang="ru-RU" sz="1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77262D-8C91-401C-8026-A1AB6A44DDB9}" type="parTrans" cxnId="{45FB02FA-ED13-4B88-A29C-6B2AA569FA4B}">
      <dgm:prSet/>
      <dgm:spPr/>
      <dgm:t>
        <a:bodyPr/>
        <a:lstStyle/>
        <a:p>
          <a:endParaRPr lang="ru-RU" sz="1100"/>
        </a:p>
      </dgm:t>
    </dgm:pt>
    <dgm:pt modelId="{C0F7118D-3D46-4925-86C2-153C86EFA488}" type="sibTrans" cxnId="{45FB02FA-ED13-4B88-A29C-6B2AA569FA4B}">
      <dgm:prSet/>
      <dgm:spPr/>
      <dgm:t>
        <a:bodyPr/>
        <a:lstStyle/>
        <a:p>
          <a:endParaRPr lang="ru-RU" sz="11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7C921-C17F-4587-917F-5D5DA010662C}" type="pres">
      <dgm:prSet presAssocID="{CD124E6E-85BB-44FD-820F-FE2D83E7325B}" presName="parentText" presStyleLbl="node1" presStyleIdx="0" presStyleCnt="1" custScaleY="34427" custLinFactNeighborX="-703" custLinFactNeighborY="9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2A031-7B94-48C1-BF7C-1A7DD5D843C5}" type="pres">
      <dgm:prSet presAssocID="{CD124E6E-85BB-44FD-820F-FE2D83E7325B}" presName="childText" presStyleLbl="revTx" presStyleIdx="0" presStyleCnt="1" custScaleY="99723" custLinFactNeighborY="-15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512CD-59FB-4AF1-AA61-4C33CCFC52C9}" type="presOf" srcId="{F16AC900-95F0-4543-B4D7-A18AA5AE3143}" destId="{9E42A031-7B94-48C1-BF7C-1A7DD5D843C5}" srcOrd="0" destOrd="2" presId="urn:microsoft.com/office/officeart/2005/8/layout/vList2"/>
    <dgm:cxn modelId="{44BD6049-AE17-4F5A-99E8-837E329524C9}" type="presOf" srcId="{D62DA47D-C3B9-4F62-8665-6C88D7A03054}" destId="{9E42A031-7B94-48C1-BF7C-1A7DD5D843C5}" srcOrd="0" destOrd="5" presId="urn:microsoft.com/office/officeart/2005/8/layout/vList2"/>
    <dgm:cxn modelId="{CC137A2D-EF7F-4B2B-9E24-738703CEF5E1}" type="presOf" srcId="{DDEA5B14-EF5A-42D9-AEF3-AA261BF37163}" destId="{9E42A031-7B94-48C1-BF7C-1A7DD5D843C5}" srcOrd="0" destOrd="6" presId="urn:microsoft.com/office/officeart/2005/8/layout/vList2"/>
    <dgm:cxn modelId="{45FB02FA-ED13-4B88-A29C-6B2AA569FA4B}" srcId="{CD124E6E-85BB-44FD-820F-FE2D83E7325B}" destId="{D62DA47D-C3B9-4F62-8665-6C88D7A03054}" srcOrd="5" destOrd="0" parTransId="{3A77262D-8C91-401C-8026-A1AB6A44DDB9}" sibTransId="{C0F7118D-3D46-4925-86C2-153C86EFA488}"/>
    <dgm:cxn modelId="{BD49991F-D12B-4B5C-8198-1F8D0240CEA6}" srcId="{CD124E6E-85BB-44FD-820F-FE2D83E7325B}" destId="{4FAEC9D8-6697-4545-9969-3679D6E38B15}" srcOrd="4" destOrd="0" parTransId="{B1111823-9CAA-4B46-9ED6-3420361CE315}" sibTransId="{1AA0E942-5D18-4378-8C82-792D921F8DC7}"/>
    <dgm:cxn modelId="{7AF4AD39-FF27-440F-90FF-DA6B7D625E89}" srcId="{CD124E6E-85BB-44FD-820F-FE2D83E7325B}" destId="{F16AC900-95F0-4543-B4D7-A18AA5AE3143}" srcOrd="2" destOrd="0" parTransId="{5C0AD190-DD29-478A-B65A-6EF2E3E50594}" sibTransId="{2914BFFB-A462-480D-BC2F-EBDEE2ADCC14}"/>
    <dgm:cxn modelId="{ED4B4573-9695-421F-9139-6CD799986A6A}" type="presOf" srcId="{4FAEC9D8-6697-4545-9969-3679D6E38B15}" destId="{9E42A031-7B94-48C1-BF7C-1A7DD5D843C5}" srcOrd="0" destOrd="4" presId="urn:microsoft.com/office/officeart/2005/8/layout/vList2"/>
    <dgm:cxn modelId="{FA8AFEFC-E2E7-402F-95A0-E6B1320966D3}" srcId="{CD124E6E-85BB-44FD-820F-FE2D83E7325B}" destId="{DDEA5B14-EF5A-42D9-AEF3-AA261BF37163}" srcOrd="6" destOrd="0" parTransId="{89291C83-F353-43E9-951A-98382E8D76D0}" sibTransId="{EAA5C43F-0761-4BEF-816D-43F5941B15A8}"/>
    <dgm:cxn modelId="{05C9C67B-4620-4654-A034-D3F7A52FE7F6}" type="presOf" srcId="{F758A74B-DA9A-4718-8D79-C2089C5C3C2A}" destId="{9E42A031-7B94-48C1-BF7C-1A7DD5D843C5}" srcOrd="0" destOrd="1" presId="urn:microsoft.com/office/officeart/2005/8/layout/vList2"/>
    <dgm:cxn modelId="{63AF9A4C-35D9-458A-89B9-57E5830D2F93}" type="presOf" srcId="{CD124E6E-85BB-44FD-820F-FE2D83E7325B}" destId="{9F87C921-C17F-4587-917F-5D5DA010662C}" srcOrd="0" destOrd="0" presId="urn:microsoft.com/office/officeart/2005/8/layout/vList2"/>
    <dgm:cxn modelId="{8A541B6F-2818-4A0D-8EE5-274E90294DB9}" srcId="{CD124E6E-85BB-44FD-820F-FE2D83E7325B}" destId="{90D861EC-9B1F-4A24-B068-403A5C8AE181}" srcOrd="0" destOrd="0" parTransId="{746ABA6D-1554-4E77-BDFE-88216239C0FD}" sibTransId="{048F47DF-AF26-48DF-B06F-93A3E47B8C42}"/>
    <dgm:cxn modelId="{9B5E834D-31F2-4D4C-9E2C-3B7E6B76E05D}" type="presOf" srcId="{90D861EC-9B1F-4A24-B068-403A5C8AE181}" destId="{9E42A031-7B94-48C1-BF7C-1A7DD5D843C5}" srcOrd="0" destOrd="0" presId="urn:microsoft.com/office/officeart/2005/8/layout/vList2"/>
    <dgm:cxn modelId="{14D69512-CCE0-4B62-87AB-67901FDD4722}" srcId="{CD124E6E-85BB-44FD-820F-FE2D83E7325B}" destId="{CF3CDA69-5D5B-439E-9F62-C7F0F26F0473}" srcOrd="3" destOrd="0" parTransId="{635F6956-2927-477A-81AC-78F85A8C8498}" sibTransId="{78E9F8A4-C9B6-496C-B040-EAF729E588F8}"/>
    <dgm:cxn modelId="{176CCD13-2F26-47A1-A54A-650F829C3CC9}" srcId="{15B2CCB0-34D7-428E-81D0-E6F999B589CD}" destId="{CD124E6E-85BB-44FD-820F-FE2D83E7325B}" srcOrd="0" destOrd="0" parTransId="{C1EB59C3-E8B0-4E85-83A1-AED178FF9619}" sibTransId="{D8B66E31-9A10-43D3-8B37-049368B5FB15}"/>
    <dgm:cxn modelId="{CBD99941-BADD-4B6B-9201-962742C2DFB9}" type="presOf" srcId="{CF3CDA69-5D5B-439E-9F62-C7F0F26F0473}" destId="{9E42A031-7B94-48C1-BF7C-1A7DD5D843C5}" srcOrd="0" destOrd="3" presId="urn:microsoft.com/office/officeart/2005/8/layout/vList2"/>
    <dgm:cxn modelId="{87AAC7EB-C83A-40CB-8369-D7D1784FE264}" srcId="{CD124E6E-85BB-44FD-820F-FE2D83E7325B}" destId="{F758A74B-DA9A-4718-8D79-C2089C5C3C2A}" srcOrd="1" destOrd="0" parTransId="{B1DE6A14-FDA6-481A-930D-EE58B298D833}" sibTransId="{F7768C4C-490A-4C75-A5F0-44C354DECF36}"/>
    <dgm:cxn modelId="{0C6EE417-E685-445B-BC64-4FCC9CA1F4AA}" type="presOf" srcId="{15B2CCB0-34D7-428E-81D0-E6F999B589CD}" destId="{B18ED4DD-80E0-4B27-A88F-A4B5B01E9C07}" srcOrd="0" destOrd="0" presId="urn:microsoft.com/office/officeart/2005/8/layout/vList2"/>
    <dgm:cxn modelId="{10919BB2-DA7D-4B29-8F61-1DB25DD9A410}" type="presParOf" srcId="{B18ED4DD-80E0-4B27-A88F-A4B5B01E9C07}" destId="{9F87C921-C17F-4587-917F-5D5DA010662C}" srcOrd="0" destOrd="0" presId="urn:microsoft.com/office/officeart/2005/8/layout/vList2"/>
    <dgm:cxn modelId="{6DE85755-2A83-4966-BCA1-523269400AD1}" type="presParOf" srcId="{B18ED4DD-80E0-4B27-A88F-A4B5B01E9C07}" destId="{9E42A031-7B94-48C1-BF7C-1A7DD5D843C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37ACEFF-5841-4E3F-AC0D-168786C1CA76}">
      <dgm:prSet phldrT="[Текст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4016A-B080-4EA0-BFF0-21FF3752F2F4}" type="par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3E098-F33C-44E9-AAC3-676E7314E86C}" type="sib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D9B1A5-BC7B-4CDC-A843-329CCD26EE1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655EE-1CD9-450C-B032-D5319C97CB99}" type="parTrans" cxnId="{228E63F6-61B9-473C-BD31-B486E80069C5}">
      <dgm:prSet/>
      <dgm:spPr/>
      <dgm:t>
        <a:bodyPr/>
        <a:lstStyle/>
        <a:p>
          <a:endParaRPr lang="ru-RU" sz="1200"/>
        </a:p>
      </dgm:t>
    </dgm:pt>
    <dgm:pt modelId="{D65B3E49-ECD6-4300-B586-377232252372}" type="sibTrans" cxnId="{228E63F6-61B9-473C-BD31-B486E80069C5}">
      <dgm:prSet/>
      <dgm:spPr/>
      <dgm:t>
        <a:bodyPr/>
        <a:lstStyle/>
        <a:p>
          <a:endParaRPr lang="ru-RU" sz="1200"/>
        </a:p>
      </dgm:t>
    </dgm:pt>
    <dgm:pt modelId="{5D154AA7-FACF-465E-8E7A-48FAD669334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КФХ – не менее 2 членов семьи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9BD3B-B1AE-4D63-9D3F-E3072EC759B1}" type="parTrans" cxnId="{B7D6A69B-C2D1-4193-93FA-D6D58A1C7CD0}">
      <dgm:prSet/>
      <dgm:spPr/>
      <dgm:t>
        <a:bodyPr/>
        <a:lstStyle/>
        <a:p>
          <a:endParaRPr lang="ru-RU" sz="1200"/>
        </a:p>
      </dgm:t>
    </dgm:pt>
    <dgm:pt modelId="{F137D7F4-F844-458E-9449-1BC18F83AE10}" type="sibTrans" cxnId="{B7D6A69B-C2D1-4193-93FA-D6D58A1C7CD0}">
      <dgm:prSet/>
      <dgm:spPr/>
      <dgm:t>
        <a:bodyPr/>
        <a:lstStyle/>
        <a:p>
          <a:endParaRPr lang="ru-RU" sz="1200"/>
        </a:p>
      </dgm:t>
    </dgm:pt>
    <dgm:pt modelId="{1F3654A0-0B2C-413F-8AE3-4E609FC170F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КФХ или ИП, действующие более 12 месяцев с даты регистрации</a:t>
          </a:r>
          <a:endParaRPr lang="ru-RU" sz="105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B7FE9-A9BC-49B5-84DA-EC897A2F068A}" type="parTrans" cxnId="{BEDEC71D-45CC-4F05-9324-CB52267BF927}">
      <dgm:prSet/>
      <dgm:spPr/>
      <dgm:t>
        <a:bodyPr/>
        <a:lstStyle/>
        <a:p>
          <a:endParaRPr lang="ru-RU" sz="1200"/>
        </a:p>
      </dgm:t>
    </dgm:pt>
    <dgm:pt modelId="{60D755DC-DE9B-42CC-BD1C-739AF4EC5580}" type="sibTrans" cxnId="{BEDEC71D-45CC-4F05-9324-CB52267BF927}">
      <dgm:prSet/>
      <dgm:spPr/>
      <dgm:t>
        <a:bodyPr/>
        <a:lstStyle/>
        <a:p>
          <a:endParaRPr lang="ru-RU" sz="1200"/>
        </a:p>
      </dgm:t>
    </dgm:pt>
    <dgm:pt modelId="{5EE6D295-29AB-4F73-A038-1C77915725A9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ИП – сельскохозяйственный товаропроизводитель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D6D9D4-742E-4437-B895-9A2E7472689E}" type="parTrans" cxnId="{DE5C4476-D2F8-4CB4-821B-4E0326980096}">
      <dgm:prSet/>
      <dgm:spPr/>
      <dgm:t>
        <a:bodyPr/>
        <a:lstStyle/>
        <a:p>
          <a:endParaRPr lang="ru-RU" sz="1200"/>
        </a:p>
      </dgm:t>
    </dgm:pt>
    <dgm:pt modelId="{497C8E94-9C6E-418A-9D96-5675952349B8}" type="sibTrans" cxnId="{DE5C4476-D2F8-4CB4-821B-4E0326980096}">
      <dgm:prSet/>
      <dgm:spPr/>
      <dgm:t>
        <a:bodyPr/>
        <a:lstStyle/>
        <a:p>
          <a:endParaRPr lang="ru-RU" sz="12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5586E-97A8-4E30-8A61-722EE2B9C980}" type="pres">
      <dgm:prSet presAssocID="{F37ACEFF-5841-4E3F-AC0D-168786C1CA76}" presName="parentText" presStyleLbl="node1" presStyleIdx="0" presStyleCnt="1" custScaleY="29896" custLinFactNeighborX="-137" custLinFactNeighborY="5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63C2-FF72-4F7E-9999-2C5DCEFD58FC}" type="pres">
      <dgm:prSet presAssocID="{F37ACEFF-5841-4E3F-AC0D-168786C1CA7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FDDF5-214F-4C8E-82BC-18792E31D8BE}" type="presOf" srcId="{5D154AA7-FACF-465E-8E7A-48FAD6693346}" destId="{122A63C2-FF72-4F7E-9999-2C5DCEFD58FC}" srcOrd="0" destOrd="2" presId="urn:microsoft.com/office/officeart/2005/8/layout/vList2"/>
    <dgm:cxn modelId="{BEDEC71D-45CC-4F05-9324-CB52267BF927}" srcId="{F37ACEFF-5841-4E3F-AC0D-168786C1CA76}" destId="{1F3654A0-0B2C-413F-8AE3-4E609FC170F6}" srcOrd="0" destOrd="0" parTransId="{292B7FE9-A9BC-49B5-84DA-EC897A2F068A}" sibTransId="{60D755DC-DE9B-42CC-BD1C-739AF4EC5580}"/>
    <dgm:cxn modelId="{CA1D964E-1F0F-4ED9-AD84-ABCFEB6794BF}" type="presOf" srcId="{F37ACEFF-5841-4E3F-AC0D-168786C1CA76}" destId="{7315586E-97A8-4E30-8A61-722EE2B9C980}" srcOrd="0" destOrd="0" presId="urn:microsoft.com/office/officeart/2005/8/layout/vList2"/>
    <dgm:cxn modelId="{228E63F6-61B9-473C-BD31-B486E80069C5}" srcId="{F37ACEFF-5841-4E3F-AC0D-168786C1CA76}" destId="{78D9B1A5-BC7B-4CDC-A843-329CCD26EE1E}" srcOrd="1" destOrd="0" parTransId="{5AC655EE-1CD9-450C-B032-D5319C97CB99}" sibTransId="{D65B3E49-ECD6-4300-B586-377232252372}"/>
    <dgm:cxn modelId="{B7D6A69B-C2D1-4193-93FA-D6D58A1C7CD0}" srcId="{F37ACEFF-5841-4E3F-AC0D-168786C1CA76}" destId="{5D154AA7-FACF-465E-8E7A-48FAD6693346}" srcOrd="2" destOrd="0" parTransId="{DC59BD3B-B1AE-4D63-9D3F-E3072EC759B1}" sibTransId="{F137D7F4-F844-458E-9449-1BC18F83AE10}"/>
    <dgm:cxn modelId="{2A95DFFA-AEB5-4EDE-9AD2-24B03B9C2C0A}" type="presOf" srcId="{15B2CCB0-34D7-428E-81D0-E6F999B589CD}" destId="{B18ED4DD-80E0-4B27-A88F-A4B5B01E9C07}" srcOrd="0" destOrd="0" presId="urn:microsoft.com/office/officeart/2005/8/layout/vList2"/>
    <dgm:cxn modelId="{75F6020A-2C2F-4CA4-84D9-296BF33EC114}" type="presOf" srcId="{78D9B1A5-BC7B-4CDC-A843-329CCD26EE1E}" destId="{122A63C2-FF72-4F7E-9999-2C5DCEFD58FC}" srcOrd="0" destOrd="1" presId="urn:microsoft.com/office/officeart/2005/8/layout/vList2"/>
    <dgm:cxn modelId="{DE5C4476-D2F8-4CB4-821B-4E0326980096}" srcId="{F37ACEFF-5841-4E3F-AC0D-168786C1CA76}" destId="{5EE6D295-29AB-4F73-A038-1C77915725A9}" srcOrd="3" destOrd="0" parTransId="{DDD6D9D4-742E-4437-B895-9A2E7472689E}" sibTransId="{497C8E94-9C6E-418A-9D96-5675952349B8}"/>
    <dgm:cxn modelId="{D87166EB-0AE6-4845-BBBF-B7AD852786C3}" type="presOf" srcId="{1F3654A0-0B2C-413F-8AE3-4E609FC170F6}" destId="{122A63C2-FF72-4F7E-9999-2C5DCEFD58FC}" srcOrd="0" destOrd="0" presId="urn:microsoft.com/office/officeart/2005/8/layout/vList2"/>
    <dgm:cxn modelId="{7CB0C823-B4A0-4767-9A22-F1856CB3DBE7}" type="presOf" srcId="{5EE6D295-29AB-4F73-A038-1C77915725A9}" destId="{122A63C2-FF72-4F7E-9999-2C5DCEFD58FC}" srcOrd="0" destOrd="3" presId="urn:microsoft.com/office/officeart/2005/8/layout/vList2"/>
    <dgm:cxn modelId="{0AC1EFC8-9FE0-434E-A256-9669F92D8664}" srcId="{15B2CCB0-34D7-428E-81D0-E6F999B589CD}" destId="{F37ACEFF-5841-4E3F-AC0D-168786C1CA76}" srcOrd="0" destOrd="0" parTransId="{F204016A-B080-4EA0-BFF0-21FF3752F2F4}" sibTransId="{F193E098-F33C-44E9-AAC3-676E7314E86C}"/>
    <dgm:cxn modelId="{5D39C9E0-BFA6-4556-830D-0CF5BBF75608}" type="presParOf" srcId="{B18ED4DD-80E0-4B27-A88F-A4B5B01E9C07}" destId="{7315586E-97A8-4E30-8A61-722EE2B9C980}" srcOrd="0" destOrd="0" presId="urn:microsoft.com/office/officeart/2005/8/layout/vList2"/>
    <dgm:cxn modelId="{4C2388F5-5B1B-4691-A63E-36C9D3C0E3C0}" type="presParOf" srcId="{B18ED4DD-80E0-4B27-A88F-A4B5B01E9C07}" destId="{122A63C2-FF72-4F7E-9999-2C5DCEFD58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D124E6E-85BB-44FD-820F-FE2D83E7325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05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грантополучателя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B59C3-E8B0-4E85-83A1-AED178FF9619}" type="par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66E31-9A10-43D3-8B37-049368B5FB15}" type="sib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861EC-9B1F-4A24-B068-403A5C8AE181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ABA6D-1554-4E77-BDFE-88216239C0FD}" type="par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048F47DF-AF26-48DF-B06F-93A3E47B8C42}" type="sib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DDEA5B14-EF5A-42D9-AEF3-AA261BF37163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91C83-F353-43E9-951A-98382E8D76D0}" type="parTrans" cxnId="{FA8AFEFC-E2E7-402F-95A0-E6B1320966D3}">
      <dgm:prSet/>
      <dgm:spPr/>
      <dgm:t>
        <a:bodyPr/>
        <a:lstStyle/>
        <a:p>
          <a:endParaRPr lang="ru-RU" sz="1200"/>
        </a:p>
      </dgm:t>
    </dgm:pt>
    <dgm:pt modelId="{EAA5C43F-0761-4BEF-816D-43F5941B15A8}" type="sibTrans" cxnId="{FA8AFEFC-E2E7-402F-95A0-E6B1320966D3}">
      <dgm:prSet/>
      <dgm:spPr/>
      <dgm:t>
        <a:bodyPr/>
        <a:lstStyle/>
        <a:p>
          <a:endParaRPr lang="ru-RU" sz="1200"/>
        </a:p>
      </dgm:t>
    </dgm:pt>
    <dgm:pt modelId="{CF3CDA69-5D5B-439E-9F62-C7F0F26F0473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Создать не менее 3 новых постоянных рабочих мест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F6956-2927-477A-81AC-78F85A8C8498}" type="parTrans" cxnId="{14D69512-CCE0-4B62-87AB-67901FDD4722}">
      <dgm:prSet/>
      <dgm:spPr/>
      <dgm:t>
        <a:bodyPr/>
        <a:lstStyle/>
        <a:p>
          <a:endParaRPr lang="ru-RU" sz="1200"/>
        </a:p>
      </dgm:t>
    </dgm:pt>
    <dgm:pt modelId="{78E9F8A4-C9B6-496C-B040-EAF729E588F8}" type="sibTrans" cxnId="{14D69512-CCE0-4B62-87AB-67901FDD4722}">
      <dgm:prSet/>
      <dgm:spPr/>
      <dgm:t>
        <a:bodyPr/>
        <a:lstStyle/>
        <a:p>
          <a:endParaRPr lang="ru-RU" sz="1200"/>
        </a:p>
      </dgm:t>
    </dgm:pt>
    <dgm:pt modelId="{4FAEC9D8-6697-4545-9969-3679D6E38B15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развития семейной фермы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11823-9CAA-4B46-9ED6-3420361CE315}" type="parTrans" cxnId="{BD49991F-D12B-4B5C-8198-1F8D0240CEA6}">
      <dgm:prSet/>
      <dgm:spPr/>
      <dgm:t>
        <a:bodyPr/>
        <a:lstStyle/>
        <a:p>
          <a:endParaRPr lang="ru-RU" sz="1200"/>
        </a:p>
      </dgm:t>
    </dgm:pt>
    <dgm:pt modelId="{1AA0E942-5D18-4378-8C82-792D921F8DC7}" type="sibTrans" cxnId="{BD49991F-D12B-4B5C-8198-1F8D0240CEA6}">
      <dgm:prSet/>
      <dgm:spPr/>
      <dgm:t>
        <a:bodyPr/>
        <a:lstStyle/>
        <a:p>
          <a:endParaRPr lang="ru-RU" sz="1200"/>
        </a:p>
      </dgm:t>
    </dgm:pt>
    <dgm:pt modelId="{F758A74B-DA9A-4718-8D79-C2089C5C3C2A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освоения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E6A14-FDA6-481A-930D-EE58B298D833}" type="parTrans" cxnId="{87AAC7EB-C83A-40CB-8369-D7D1784FE264}">
      <dgm:prSet/>
      <dgm:spPr/>
      <dgm:t>
        <a:bodyPr/>
        <a:lstStyle/>
        <a:p>
          <a:endParaRPr lang="ru-RU" sz="1200"/>
        </a:p>
      </dgm:t>
    </dgm:pt>
    <dgm:pt modelId="{F7768C4C-490A-4C75-A5F0-44C354DECF36}" type="sibTrans" cxnId="{87AAC7EB-C83A-40CB-8369-D7D1784FE264}">
      <dgm:prSet/>
      <dgm:spPr/>
      <dgm:t>
        <a:bodyPr/>
        <a:lstStyle/>
        <a:p>
          <a:endParaRPr lang="ru-RU" sz="1200"/>
        </a:p>
      </dgm:t>
    </dgm:pt>
    <dgm:pt modelId="{56FEEAEC-6D7F-400F-9F12-9E5E7AEB6344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F01967-47A3-4521-B681-9C6780F6323E}" type="parTrans" cxnId="{9EFAA8C1-7C6E-4AA2-9F8A-3D38C806C250}">
      <dgm:prSet/>
      <dgm:spPr/>
      <dgm:t>
        <a:bodyPr/>
        <a:lstStyle/>
        <a:p>
          <a:endParaRPr lang="ru-RU" sz="1200"/>
        </a:p>
      </dgm:t>
    </dgm:pt>
    <dgm:pt modelId="{62DAF738-3525-4CCE-9C31-F7B7631EAF5A}" type="sibTrans" cxnId="{9EFAA8C1-7C6E-4AA2-9F8A-3D38C806C250}">
      <dgm:prSet/>
      <dgm:spPr/>
      <dgm:t>
        <a:bodyPr/>
        <a:lstStyle/>
        <a:p>
          <a:endParaRPr lang="ru-RU" sz="1200"/>
        </a:p>
      </dgm:t>
    </dgm:pt>
    <dgm:pt modelId="{217CEA55-6DCA-46B7-BB84-8ABC414D429C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увеличение объема с</a:t>
          </a:r>
          <a:r>
            <a:rPr lang="en-US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 на 10 %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A1B32-893A-4550-A675-E42894705022}" type="parTrans" cxnId="{ED689261-7127-4163-A617-608184D875B0}">
      <dgm:prSet/>
      <dgm:spPr/>
      <dgm:t>
        <a:bodyPr/>
        <a:lstStyle/>
        <a:p>
          <a:endParaRPr lang="ru-RU" sz="1200"/>
        </a:p>
      </dgm:t>
    </dgm:pt>
    <dgm:pt modelId="{B3C8AE9D-395E-483D-BD66-7C737A4BF758}" type="sibTrans" cxnId="{ED689261-7127-4163-A617-608184D875B0}">
      <dgm:prSet/>
      <dgm:spPr/>
      <dgm:t>
        <a:bodyPr/>
        <a:lstStyle/>
        <a:p>
          <a:endParaRPr lang="ru-RU" sz="1200"/>
        </a:p>
      </dgm:t>
    </dgm:pt>
    <dgm:pt modelId="{2DA3F765-AE96-4C2E-AD85-C3437600AB4B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гранта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874CD-B6B0-48A5-A50B-75E4813CB55E}" type="parTrans" cxnId="{DC72FAF3-2FF5-429E-9979-CEE7410107F6}">
      <dgm:prSet/>
      <dgm:spPr/>
    </dgm:pt>
    <dgm:pt modelId="{C62F13B7-D201-475F-9511-B4CCAD8E8502}" type="sibTrans" cxnId="{DC72FAF3-2FF5-429E-9979-CEE7410107F6}">
      <dgm:prSet/>
      <dgm:spPr/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7C921-C17F-4587-917F-5D5DA010662C}" type="pres">
      <dgm:prSet presAssocID="{CD124E6E-85BB-44FD-820F-FE2D83E7325B}" presName="parentText" presStyleLbl="node1" presStyleIdx="0" presStyleCnt="1" custScaleY="37104" custLinFactNeighborX="-703" custLinFactNeighborY="9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2A031-7B94-48C1-BF7C-1A7DD5D843C5}" type="pres">
      <dgm:prSet presAssocID="{CD124E6E-85BB-44FD-820F-FE2D83E7325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67B71B-DACE-4746-AC81-6D9677525706}" type="presOf" srcId="{CF3CDA69-5D5B-439E-9F62-C7F0F26F0473}" destId="{9E42A031-7B94-48C1-BF7C-1A7DD5D843C5}" srcOrd="0" destOrd="3" presId="urn:microsoft.com/office/officeart/2005/8/layout/vList2"/>
    <dgm:cxn modelId="{14D69512-CCE0-4B62-87AB-67901FDD4722}" srcId="{CD124E6E-85BB-44FD-820F-FE2D83E7325B}" destId="{CF3CDA69-5D5B-439E-9F62-C7F0F26F0473}" srcOrd="3" destOrd="0" parTransId="{635F6956-2927-477A-81AC-78F85A8C8498}" sibTransId="{78E9F8A4-C9B6-496C-B040-EAF729E588F8}"/>
    <dgm:cxn modelId="{BBDA93A0-DDC8-4DA9-BBB8-F8DCB5BEEE17}" type="presOf" srcId="{56FEEAEC-6D7F-400F-9F12-9E5E7AEB6344}" destId="{9E42A031-7B94-48C1-BF7C-1A7DD5D843C5}" srcOrd="0" destOrd="6" presId="urn:microsoft.com/office/officeart/2005/8/layout/vList2"/>
    <dgm:cxn modelId="{ED689261-7127-4163-A617-608184D875B0}" srcId="{CD124E6E-85BB-44FD-820F-FE2D83E7325B}" destId="{217CEA55-6DCA-46B7-BB84-8ABC414D429C}" srcOrd="5" destOrd="0" parTransId="{DDBA1B32-893A-4550-A675-E42894705022}" sibTransId="{B3C8AE9D-395E-483D-BD66-7C737A4BF758}"/>
    <dgm:cxn modelId="{656B9CEA-77D0-42B6-8CA5-82637D45A9BD}" type="presOf" srcId="{217CEA55-6DCA-46B7-BB84-8ABC414D429C}" destId="{9E42A031-7B94-48C1-BF7C-1A7DD5D843C5}" srcOrd="0" destOrd="5" presId="urn:microsoft.com/office/officeart/2005/8/layout/vList2"/>
    <dgm:cxn modelId="{176CCD13-2F26-47A1-A54A-650F829C3CC9}" srcId="{15B2CCB0-34D7-428E-81D0-E6F999B589CD}" destId="{CD124E6E-85BB-44FD-820F-FE2D83E7325B}" srcOrd="0" destOrd="0" parTransId="{C1EB59C3-E8B0-4E85-83A1-AED178FF9619}" sibTransId="{D8B66E31-9A10-43D3-8B37-049368B5FB15}"/>
    <dgm:cxn modelId="{1684A0B0-96E2-4CFD-A406-F36BFC8E6547}" type="presOf" srcId="{CD124E6E-85BB-44FD-820F-FE2D83E7325B}" destId="{9F87C921-C17F-4587-917F-5D5DA010662C}" srcOrd="0" destOrd="0" presId="urn:microsoft.com/office/officeart/2005/8/layout/vList2"/>
    <dgm:cxn modelId="{DC72FAF3-2FF5-429E-9979-CEE7410107F6}" srcId="{CD124E6E-85BB-44FD-820F-FE2D83E7325B}" destId="{2DA3F765-AE96-4C2E-AD85-C3437600AB4B}" srcOrd="2" destOrd="0" parTransId="{6BF874CD-B6B0-48A5-A50B-75E4813CB55E}" sibTransId="{C62F13B7-D201-475F-9511-B4CCAD8E8502}"/>
    <dgm:cxn modelId="{503A661F-A141-4298-8A8E-436F4CC8E9C9}" type="presOf" srcId="{2DA3F765-AE96-4C2E-AD85-C3437600AB4B}" destId="{9E42A031-7B94-48C1-BF7C-1A7DD5D843C5}" srcOrd="0" destOrd="2" presId="urn:microsoft.com/office/officeart/2005/8/layout/vList2"/>
    <dgm:cxn modelId="{BD49991F-D12B-4B5C-8198-1F8D0240CEA6}" srcId="{CD124E6E-85BB-44FD-820F-FE2D83E7325B}" destId="{4FAEC9D8-6697-4545-9969-3679D6E38B15}" srcOrd="4" destOrd="0" parTransId="{B1111823-9CAA-4B46-9ED6-3420361CE315}" sibTransId="{1AA0E942-5D18-4378-8C82-792D921F8DC7}"/>
    <dgm:cxn modelId="{87AAC7EB-C83A-40CB-8369-D7D1784FE264}" srcId="{CD124E6E-85BB-44FD-820F-FE2D83E7325B}" destId="{F758A74B-DA9A-4718-8D79-C2089C5C3C2A}" srcOrd="1" destOrd="0" parTransId="{B1DE6A14-FDA6-481A-930D-EE58B298D833}" sibTransId="{F7768C4C-490A-4C75-A5F0-44C354DECF36}"/>
    <dgm:cxn modelId="{C5349FFF-D17B-45BD-BFA3-97EDEA3FDED3}" type="presOf" srcId="{4FAEC9D8-6697-4545-9969-3679D6E38B15}" destId="{9E42A031-7B94-48C1-BF7C-1A7DD5D843C5}" srcOrd="0" destOrd="4" presId="urn:microsoft.com/office/officeart/2005/8/layout/vList2"/>
    <dgm:cxn modelId="{F1526514-896E-4297-B5FF-84BF76B21341}" type="presOf" srcId="{15B2CCB0-34D7-428E-81D0-E6F999B589CD}" destId="{B18ED4DD-80E0-4B27-A88F-A4B5B01E9C07}" srcOrd="0" destOrd="0" presId="urn:microsoft.com/office/officeart/2005/8/layout/vList2"/>
    <dgm:cxn modelId="{8A541B6F-2818-4A0D-8EE5-274E90294DB9}" srcId="{CD124E6E-85BB-44FD-820F-FE2D83E7325B}" destId="{90D861EC-9B1F-4A24-B068-403A5C8AE181}" srcOrd="0" destOrd="0" parTransId="{746ABA6D-1554-4E77-BDFE-88216239C0FD}" sibTransId="{048F47DF-AF26-48DF-B06F-93A3E47B8C42}"/>
    <dgm:cxn modelId="{AD87CB51-8CA0-49C3-AA4D-CF0C5B1DCD71}" type="presOf" srcId="{90D861EC-9B1F-4A24-B068-403A5C8AE181}" destId="{9E42A031-7B94-48C1-BF7C-1A7DD5D843C5}" srcOrd="0" destOrd="0" presId="urn:microsoft.com/office/officeart/2005/8/layout/vList2"/>
    <dgm:cxn modelId="{102FAA9B-EE6D-426B-BFF4-69FCAE7D9AC3}" type="presOf" srcId="{DDEA5B14-EF5A-42D9-AEF3-AA261BF37163}" destId="{9E42A031-7B94-48C1-BF7C-1A7DD5D843C5}" srcOrd="0" destOrd="7" presId="urn:microsoft.com/office/officeart/2005/8/layout/vList2"/>
    <dgm:cxn modelId="{FA8AFEFC-E2E7-402F-95A0-E6B1320966D3}" srcId="{CD124E6E-85BB-44FD-820F-FE2D83E7325B}" destId="{DDEA5B14-EF5A-42D9-AEF3-AA261BF37163}" srcOrd="7" destOrd="0" parTransId="{89291C83-F353-43E9-951A-98382E8D76D0}" sibTransId="{EAA5C43F-0761-4BEF-816D-43F5941B15A8}"/>
    <dgm:cxn modelId="{9EFAA8C1-7C6E-4AA2-9F8A-3D38C806C250}" srcId="{CD124E6E-85BB-44FD-820F-FE2D83E7325B}" destId="{56FEEAEC-6D7F-400F-9F12-9E5E7AEB6344}" srcOrd="6" destOrd="0" parTransId="{49F01967-47A3-4521-B681-9C6780F6323E}" sibTransId="{62DAF738-3525-4CCE-9C31-F7B7631EAF5A}"/>
    <dgm:cxn modelId="{DC69F53C-D472-408E-923C-2CE42FFC1952}" type="presOf" srcId="{F758A74B-DA9A-4718-8D79-C2089C5C3C2A}" destId="{9E42A031-7B94-48C1-BF7C-1A7DD5D843C5}" srcOrd="0" destOrd="1" presId="urn:microsoft.com/office/officeart/2005/8/layout/vList2"/>
    <dgm:cxn modelId="{4E6FB793-C237-4FFA-8744-6A17F744CCDB}" type="presParOf" srcId="{B18ED4DD-80E0-4B27-A88F-A4B5B01E9C07}" destId="{9F87C921-C17F-4587-917F-5D5DA010662C}" srcOrd="0" destOrd="0" presId="urn:microsoft.com/office/officeart/2005/8/layout/vList2"/>
    <dgm:cxn modelId="{49AAEC28-E548-427D-9D6D-6E9A0717DA8A}" type="presParOf" srcId="{B18ED4DD-80E0-4B27-A88F-A4B5B01E9C07}" destId="{9E42A031-7B94-48C1-BF7C-1A7DD5D843C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37ACEFF-5841-4E3F-AC0D-168786C1CA76}">
      <dgm:prSet phldrT="[Текст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4016A-B080-4EA0-BFF0-21FF3752F2F4}" type="par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3E098-F33C-44E9-AAC3-676E7314E86C}" type="sib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1E077-845E-49C4-AAC2-3D8D138787D0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Малые СХТП любой организационно-правовой формы кроме КФХ и 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действующие более 24 месяцев с даты регистрации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C8C3C-0078-46E0-B34C-FB42F0B4F598}" type="parTrans" cxnId="{EF71A3C5-3A18-4B2D-B299-A3DE23710431}">
      <dgm:prSet/>
      <dgm:spPr/>
      <dgm:t>
        <a:bodyPr/>
        <a:lstStyle/>
        <a:p>
          <a:endParaRPr lang="ru-RU"/>
        </a:p>
      </dgm:t>
    </dgm:pt>
    <dgm:pt modelId="{C7421FC9-4742-42DE-9AE4-158D5C5309E2}" type="sibTrans" cxnId="{EF71A3C5-3A18-4B2D-B299-A3DE23710431}">
      <dgm:prSet/>
      <dgm:spPr/>
      <dgm:t>
        <a:bodyPr/>
        <a:lstStyle/>
        <a:p>
          <a:endParaRPr lang="ru-RU"/>
        </a:p>
      </dgm:t>
    </dgm:pt>
    <dgm:pt modelId="{78D9B1A5-BC7B-4CDC-A843-329CCD26EE1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655EE-1CD9-450C-B032-D5319C97CB99}" type="parTrans" cxnId="{228E63F6-61B9-473C-BD31-B486E80069C5}">
      <dgm:prSet/>
      <dgm:spPr/>
      <dgm:t>
        <a:bodyPr/>
        <a:lstStyle/>
        <a:p>
          <a:endParaRPr lang="ru-RU"/>
        </a:p>
      </dgm:t>
    </dgm:pt>
    <dgm:pt modelId="{D65B3E49-ECD6-4300-B586-377232252372}" type="sibTrans" cxnId="{228E63F6-61B9-473C-BD31-B486E80069C5}">
      <dgm:prSet/>
      <dgm:spPr/>
      <dgm:t>
        <a:bodyPr/>
        <a:lstStyle/>
        <a:p>
          <a:endParaRPr lang="ru-RU"/>
        </a:p>
      </dgm:t>
    </dgm:pt>
    <dgm:pt modelId="{1F3654A0-0B2C-413F-8AE3-4E609FC170F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B7FE9-A9BC-49B5-84DA-EC897A2F068A}" type="parTrans" cxnId="{BEDEC71D-45CC-4F05-9324-CB52267BF927}">
      <dgm:prSet/>
      <dgm:spPr/>
      <dgm:t>
        <a:bodyPr/>
        <a:lstStyle/>
        <a:p>
          <a:endParaRPr lang="ru-RU"/>
        </a:p>
      </dgm:t>
    </dgm:pt>
    <dgm:pt modelId="{60D755DC-DE9B-42CC-BD1C-739AF4EC5580}" type="sibTrans" cxnId="{BEDEC71D-45CC-4F05-9324-CB52267BF927}">
      <dgm:prSet/>
      <dgm:spPr/>
      <dgm:t>
        <a:bodyPr/>
        <a:lstStyle/>
        <a:p>
          <a:endParaRPr lang="ru-RU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5586E-97A8-4E30-8A61-722EE2B9C980}" type="pres">
      <dgm:prSet presAssocID="{F37ACEFF-5841-4E3F-AC0D-168786C1CA76}" presName="parentText" presStyleLbl="node1" presStyleIdx="0" presStyleCnt="1" custScaleY="23920" custLinFactNeighborX="160" custLinFactNeighborY="-254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63C2-FF72-4F7E-9999-2C5DCEFD58FC}" type="pres">
      <dgm:prSet presAssocID="{F37ACEFF-5841-4E3F-AC0D-168786C1CA76}" presName="childText" presStyleLbl="revTx" presStyleIdx="0" presStyleCnt="1" custScaleY="112618" custLinFactNeighborY="-5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51D24-A7E5-4074-9093-8BF89232280D}" type="presOf" srcId="{1F3654A0-0B2C-413F-8AE3-4E609FC170F6}" destId="{122A63C2-FF72-4F7E-9999-2C5DCEFD58FC}" srcOrd="0" destOrd="0" presId="urn:microsoft.com/office/officeart/2005/8/layout/vList2"/>
    <dgm:cxn modelId="{228E63F6-61B9-473C-BD31-B486E80069C5}" srcId="{F37ACEFF-5841-4E3F-AC0D-168786C1CA76}" destId="{78D9B1A5-BC7B-4CDC-A843-329CCD26EE1E}" srcOrd="2" destOrd="0" parTransId="{5AC655EE-1CD9-450C-B032-D5319C97CB99}" sibTransId="{D65B3E49-ECD6-4300-B586-377232252372}"/>
    <dgm:cxn modelId="{0BE20AA3-B828-41FA-B15E-CB1F7F7AFDF3}" type="presOf" srcId="{15B2CCB0-34D7-428E-81D0-E6F999B589CD}" destId="{B18ED4DD-80E0-4B27-A88F-A4B5B01E9C07}" srcOrd="0" destOrd="0" presId="urn:microsoft.com/office/officeart/2005/8/layout/vList2"/>
    <dgm:cxn modelId="{156B293A-2375-491F-899A-F46B6D4301A7}" type="presOf" srcId="{F37ACEFF-5841-4E3F-AC0D-168786C1CA76}" destId="{7315586E-97A8-4E30-8A61-722EE2B9C980}" srcOrd="0" destOrd="0" presId="urn:microsoft.com/office/officeart/2005/8/layout/vList2"/>
    <dgm:cxn modelId="{BEDEC71D-45CC-4F05-9324-CB52267BF927}" srcId="{F37ACEFF-5841-4E3F-AC0D-168786C1CA76}" destId="{1F3654A0-0B2C-413F-8AE3-4E609FC170F6}" srcOrd="0" destOrd="0" parTransId="{292B7FE9-A9BC-49B5-84DA-EC897A2F068A}" sibTransId="{60D755DC-DE9B-42CC-BD1C-739AF4EC5580}"/>
    <dgm:cxn modelId="{3DBFAE29-A65C-4465-852B-0E16F2A63FDC}" type="presOf" srcId="{78D9B1A5-BC7B-4CDC-A843-329CCD26EE1E}" destId="{122A63C2-FF72-4F7E-9999-2C5DCEFD58FC}" srcOrd="0" destOrd="2" presId="urn:microsoft.com/office/officeart/2005/8/layout/vList2"/>
    <dgm:cxn modelId="{A1EDE149-7D82-45B4-A078-F7DB22739882}" type="presOf" srcId="{4611E077-845E-49C4-AAC2-3D8D138787D0}" destId="{122A63C2-FF72-4F7E-9999-2C5DCEFD58FC}" srcOrd="0" destOrd="1" presId="urn:microsoft.com/office/officeart/2005/8/layout/vList2"/>
    <dgm:cxn modelId="{0AC1EFC8-9FE0-434E-A256-9669F92D8664}" srcId="{15B2CCB0-34D7-428E-81D0-E6F999B589CD}" destId="{F37ACEFF-5841-4E3F-AC0D-168786C1CA76}" srcOrd="0" destOrd="0" parTransId="{F204016A-B080-4EA0-BFF0-21FF3752F2F4}" sibTransId="{F193E098-F33C-44E9-AAC3-676E7314E86C}"/>
    <dgm:cxn modelId="{EF71A3C5-3A18-4B2D-B299-A3DE23710431}" srcId="{F37ACEFF-5841-4E3F-AC0D-168786C1CA76}" destId="{4611E077-845E-49C4-AAC2-3D8D138787D0}" srcOrd="1" destOrd="0" parTransId="{6EAC8C3C-0078-46E0-B34C-FB42F0B4F598}" sibTransId="{C7421FC9-4742-42DE-9AE4-158D5C5309E2}"/>
    <dgm:cxn modelId="{54220375-1DDF-464E-90E8-F68508BE69F4}" type="presParOf" srcId="{B18ED4DD-80E0-4B27-A88F-A4B5B01E9C07}" destId="{7315586E-97A8-4E30-8A61-722EE2B9C980}" srcOrd="0" destOrd="0" presId="urn:microsoft.com/office/officeart/2005/8/layout/vList2"/>
    <dgm:cxn modelId="{D8C8386C-9A52-4DCC-8BC6-D969FE2D95CF}" type="presParOf" srcId="{B18ED4DD-80E0-4B27-A88F-A4B5B01E9C07}" destId="{122A63C2-FF72-4F7E-9999-2C5DCEFD58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D124E6E-85BB-44FD-820F-FE2D83E7325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грантополучателя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B59C3-E8B0-4E85-83A1-AED178FF9619}" type="par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66E31-9A10-43D3-8B37-049368B5FB15}" type="sib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861EC-9B1F-4A24-B068-403A5C8AE181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ABA6D-1554-4E77-BDFE-88216239C0FD}" type="par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/>
        </a:p>
      </dgm:t>
    </dgm:pt>
    <dgm:pt modelId="{048F47DF-AF26-48DF-B06F-93A3E47B8C42}" type="sib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/>
        </a:p>
      </dgm:t>
    </dgm:pt>
    <dgm:pt modelId="{DDEA5B14-EF5A-42D9-AEF3-AA261BF37163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91C83-F353-43E9-951A-98382E8D76D0}" type="parTrans" cxnId="{FA8AFEFC-E2E7-402F-95A0-E6B1320966D3}">
      <dgm:prSet/>
      <dgm:spPr/>
      <dgm:t>
        <a:bodyPr/>
        <a:lstStyle/>
        <a:p>
          <a:endParaRPr lang="ru-RU"/>
        </a:p>
      </dgm:t>
    </dgm:pt>
    <dgm:pt modelId="{EAA5C43F-0761-4BEF-816D-43F5941B15A8}" type="sibTrans" cxnId="{FA8AFEFC-E2E7-402F-95A0-E6B1320966D3}">
      <dgm:prSet/>
      <dgm:spPr/>
      <dgm:t>
        <a:bodyPr/>
        <a:lstStyle/>
        <a:p>
          <a:endParaRPr lang="ru-RU"/>
        </a:p>
      </dgm:t>
    </dgm:pt>
    <dgm:pt modelId="{4FAEC9D8-6697-4545-9969-3679D6E38B15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«</a:t>
          </a:r>
          <a:r>
            <a:rPr lang="ru-RU" sz="1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Агропрогресс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11823-9CAA-4B46-9ED6-3420361CE315}" type="parTrans" cxnId="{BD49991F-D12B-4B5C-8198-1F8D0240CEA6}">
      <dgm:prSet/>
      <dgm:spPr/>
      <dgm:t>
        <a:bodyPr/>
        <a:lstStyle/>
        <a:p>
          <a:endParaRPr lang="ru-RU"/>
        </a:p>
      </dgm:t>
    </dgm:pt>
    <dgm:pt modelId="{1AA0E942-5D18-4378-8C82-792D921F8DC7}" type="sibTrans" cxnId="{BD49991F-D12B-4B5C-8198-1F8D0240CEA6}">
      <dgm:prSet/>
      <dgm:spPr/>
      <dgm:t>
        <a:bodyPr/>
        <a:lstStyle/>
        <a:p>
          <a:endParaRPr lang="ru-RU"/>
        </a:p>
      </dgm:t>
    </dgm:pt>
    <dgm:pt modelId="{F758A74B-DA9A-4718-8D79-C2089C5C3C2A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освоения гранта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DE6A14-FDA6-481A-930D-EE58B298D833}" type="parTrans" cxnId="{87AAC7EB-C83A-40CB-8369-D7D1784FE264}">
      <dgm:prSet/>
      <dgm:spPr/>
      <dgm:t>
        <a:bodyPr/>
        <a:lstStyle/>
        <a:p>
          <a:endParaRPr lang="ru-RU"/>
        </a:p>
      </dgm:t>
    </dgm:pt>
    <dgm:pt modelId="{F7768C4C-490A-4C75-A5F0-44C354DECF36}" type="sibTrans" cxnId="{87AAC7EB-C83A-40CB-8369-D7D1784FE264}">
      <dgm:prSet/>
      <dgm:spPr/>
      <dgm:t>
        <a:bodyPr/>
        <a:lstStyle/>
        <a:p>
          <a:endParaRPr lang="ru-RU"/>
        </a:p>
      </dgm:t>
    </dgm:pt>
    <dgm:pt modelId="{DC8A6F6A-A20B-4D9D-A210-86CD9108CA91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Максимальная вместимость проектов животноводческих ферм – 400 голов маточного КРС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D4817-DC5B-4BFA-89FC-D12384F51996}" type="parTrans" cxnId="{E8B0A9F4-6733-42A3-85A2-AB6536C3BA17}">
      <dgm:prSet/>
      <dgm:spPr/>
      <dgm:t>
        <a:bodyPr/>
        <a:lstStyle/>
        <a:p>
          <a:endParaRPr lang="ru-RU"/>
        </a:p>
      </dgm:t>
    </dgm:pt>
    <dgm:pt modelId="{C085B028-732C-468B-AFA4-CAACA995D0C2}" type="sibTrans" cxnId="{E8B0A9F4-6733-42A3-85A2-AB6536C3BA17}">
      <dgm:prSet/>
      <dgm:spPr/>
      <dgm:t>
        <a:bodyPr/>
        <a:lstStyle/>
        <a:p>
          <a:endParaRPr lang="ru-RU"/>
        </a:p>
      </dgm:t>
    </dgm:pt>
    <dgm:pt modelId="{CFF47AD0-DCE0-4FD8-B9F5-1089F0083ED8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увеличение производства с</a:t>
          </a:r>
          <a:r>
            <a: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1BCD2B-FD9E-4661-B2B2-E0D83C2756B8}" type="parTrans" cxnId="{3E8297A1-A303-487B-AFFF-CBF06A45164C}">
      <dgm:prSet/>
      <dgm:spPr/>
      <dgm:t>
        <a:bodyPr/>
        <a:lstStyle/>
        <a:p>
          <a:endParaRPr lang="ru-RU"/>
        </a:p>
      </dgm:t>
    </dgm:pt>
    <dgm:pt modelId="{E3715643-1FF7-48CD-BD59-DC505B826B0F}" type="sibTrans" cxnId="{3E8297A1-A303-487B-AFFF-CBF06A45164C}">
      <dgm:prSet/>
      <dgm:spPr/>
      <dgm:t>
        <a:bodyPr/>
        <a:lstStyle/>
        <a:p>
          <a:endParaRPr lang="ru-RU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7C921-C17F-4587-917F-5D5DA010662C}" type="pres">
      <dgm:prSet presAssocID="{CD124E6E-85BB-44FD-820F-FE2D83E7325B}" presName="parentText" presStyleLbl="node1" presStyleIdx="0" presStyleCnt="1" custScaleY="27351" custLinFactNeighborX="273" custLinFactNeighborY="7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2A031-7B94-48C1-BF7C-1A7DD5D843C5}" type="pres">
      <dgm:prSet presAssocID="{CD124E6E-85BB-44FD-820F-FE2D83E7325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4ED6C1-A134-4DFE-A386-E76F88931E0C}" type="presOf" srcId="{90D861EC-9B1F-4A24-B068-403A5C8AE181}" destId="{9E42A031-7B94-48C1-BF7C-1A7DD5D843C5}" srcOrd="0" destOrd="0" presId="urn:microsoft.com/office/officeart/2005/8/layout/vList2"/>
    <dgm:cxn modelId="{E8B0A9F4-6733-42A3-85A2-AB6536C3BA17}" srcId="{CD124E6E-85BB-44FD-820F-FE2D83E7325B}" destId="{DC8A6F6A-A20B-4D9D-A210-86CD9108CA91}" srcOrd="3" destOrd="0" parTransId="{C20D4817-DC5B-4BFA-89FC-D12384F51996}" sibTransId="{C085B028-732C-468B-AFA4-CAACA995D0C2}"/>
    <dgm:cxn modelId="{7E4D7B89-467F-4A55-92F4-6C21E1D4675C}" type="presOf" srcId="{DC8A6F6A-A20B-4D9D-A210-86CD9108CA91}" destId="{9E42A031-7B94-48C1-BF7C-1A7DD5D843C5}" srcOrd="0" destOrd="3" presId="urn:microsoft.com/office/officeart/2005/8/layout/vList2"/>
    <dgm:cxn modelId="{BD49991F-D12B-4B5C-8198-1F8D0240CEA6}" srcId="{CD124E6E-85BB-44FD-820F-FE2D83E7325B}" destId="{4FAEC9D8-6697-4545-9969-3679D6E38B15}" srcOrd="2" destOrd="0" parTransId="{B1111823-9CAA-4B46-9ED6-3420361CE315}" sibTransId="{1AA0E942-5D18-4378-8C82-792D921F8DC7}"/>
    <dgm:cxn modelId="{3E8297A1-A303-487B-AFFF-CBF06A45164C}" srcId="{CD124E6E-85BB-44FD-820F-FE2D83E7325B}" destId="{CFF47AD0-DCE0-4FD8-B9F5-1089F0083ED8}" srcOrd="4" destOrd="0" parTransId="{F01BCD2B-FD9E-4661-B2B2-E0D83C2756B8}" sibTransId="{E3715643-1FF7-48CD-BD59-DC505B826B0F}"/>
    <dgm:cxn modelId="{AFAEEE78-E902-42B3-96F5-F3DEC8840F36}" type="presOf" srcId="{15B2CCB0-34D7-428E-81D0-E6F999B589CD}" destId="{B18ED4DD-80E0-4B27-A88F-A4B5B01E9C07}" srcOrd="0" destOrd="0" presId="urn:microsoft.com/office/officeart/2005/8/layout/vList2"/>
    <dgm:cxn modelId="{73686A2C-168A-4BFB-A4FC-C3AAAE981C53}" type="presOf" srcId="{DDEA5B14-EF5A-42D9-AEF3-AA261BF37163}" destId="{9E42A031-7B94-48C1-BF7C-1A7DD5D843C5}" srcOrd="0" destOrd="5" presId="urn:microsoft.com/office/officeart/2005/8/layout/vList2"/>
    <dgm:cxn modelId="{FA8AFEFC-E2E7-402F-95A0-E6B1320966D3}" srcId="{CD124E6E-85BB-44FD-820F-FE2D83E7325B}" destId="{DDEA5B14-EF5A-42D9-AEF3-AA261BF37163}" srcOrd="5" destOrd="0" parTransId="{89291C83-F353-43E9-951A-98382E8D76D0}" sibTransId="{EAA5C43F-0761-4BEF-816D-43F5941B15A8}"/>
    <dgm:cxn modelId="{8A541B6F-2818-4A0D-8EE5-274E90294DB9}" srcId="{CD124E6E-85BB-44FD-820F-FE2D83E7325B}" destId="{90D861EC-9B1F-4A24-B068-403A5C8AE181}" srcOrd="0" destOrd="0" parTransId="{746ABA6D-1554-4E77-BDFE-88216239C0FD}" sibTransId="{048F47DF-AF26-48DF-B06F-93A3E47B8C42}"/>
    <dgm:cxn modelId="{11E9E36E-B9B6-43AA-AAE5-4672BFA6090C}" type="presOf" srcId="{CFF47AD0-DCE0-4FD8-B9F5-1089F0083ED8}" destId="{9E42A031-7B94-48C1-BF7C-1A7DD5D843C5}" srcOrd="0" destOrd="4" presId="urn:microsoft.com/office/officeart/2005/8/layout/vList2"/>
    <dgm:cxn modelId="{6A4DD2AB-3737-491F-A2EC-BFF55876FB52}" type="presOf" srcId="{F758A74B-DA9A-4718-8D79-C2089C5C3C2A}" destId="{9E42A031-7B94-48C1-BF7C-1A7DD5D843C5}" srcOrd="0" destOrd="1" presId="urn:microsoft.com/office/officeart/2005/8/layout/vList2"/>
    <dgm:cxn modelId="{176CCD13-2F26-47A1-A54A-650F829C3CC9}" srcId="{15B2CCB0-34D7-428E-81D0-E6F999B589CD}" destId="{CD124E6E-85BB-44FD-820F-FE2D83E7325B}" srcOrd="0" destOrd="0" parTransId="{C1EB59C3-E8B0-4E85-83A1-AED178FF9619}" sibTransId="{D8B66E31-9A10-43D3-8B37-049368B5FB15}"/>
    <dgm:cxn modelId="{AB8ED510-1A6D-48A0-808A-A9FE28AC894C}" type="presOf" srcId="{4FAEC9D8-6697-4545-9969-3679D6E38B15}" destId="{9E42A031-7B94-48C1-BF7C-1A7DD5D843C5}" srcOrd="0" destOrd="2" presId="urn:microsoft.com/office/officeart/2005/8/layout/vList2"/>
    <dgm:cxn modelId="{87AAC7EB-C83A-40CB-8369-D7D1784FE264}" srcId="{CD124E6E-85BB-44FD-820F-FE2D83E7325B}" destId="{F758A74B-DA9A-4718-8D79-C2089C5C3C2A}" srcOrd="1" destOrd="0" parTransId="{B1DE6A14-FDA6-481A-930D-EE58B298D833}" sibTransId="{F7768C4C-490A-4C75-A5F0-44C354DECF36}"/>
    <dgm:cxn modelId="{F2E9D2AD-CEFD-4DCD-9DCD-10E0ADD4FF99}" type="presOf" srcId="{CD124E6E-85BB-44FD-820F-FE2D83E7325B}" destId="{9F87C921-C17F-4587-917F-5D5DA010662C}" srcOrd="0" destOrd="0" presId="urn:microsoft.com/office/officeart/2005/8/layout/vList2"/>
    <dgm:cxn modelId="{DEDC529D-12DD-40B1-A4AC-B6199A293BDA}" type="presParOf" srcId="{B18ED4DD-80E0-4B27-A88F-A4B5B01E9C07}" destId="{9F87C921-C17F-4587-917F-5D5DA010662C}" srcOrd="0" destOrd="0" presId="urn:microsoft.com/office/officeart/2005/8/layout/vList2"/>
    <dgm:cxn modelId="{7B9D123D-AC94-442A-B49D-7F06750B1511}" type="presParOf" srcId="{B18ED4DD-80E0-4B27-A88F-A4B5B01E9C07}" destId="{9E42A031-7B94-48C1-BF7C-1A7DD5D843C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F37ACEFF-5841-4E3F-AC0D-168786C1CA76}">
      <dgm:prSet phldrT="[Текст]" custT="1"/>
      <dgm:spPr/>
      <dgm:t>
        <a:bodyPr/>
        <a:lstStyle/>
        <a:p>
          <a:pPr algn="just">
            <a:lnSpc>
              <a:spcPct val="150000"/>
            </a:lnSpc>
            <a:spcBef>
              <a:spcPts val="60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4016A-B080-4EA0-BFF0-21FF3752F2F4}" type="par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93E098-F33C-44E9-AAC3-676E7314E86C}" type="sibTrans" cxnId="{0AC1EFC8-9FE0-434E-A256-9669F92D8664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D9B1A5-BC7B-4CDC-A843-329CCD26EE1E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655EE-1CD9-450C-B032-D5319C97CB99}" type="parTrans" cxnId="{228E63F6-61B9-473C-BD31-B486E80069C5}">
      <dgm:prSet/>
      <dgm:spPr/>
      <dgm:t>
        <a:bodyPr/>
        <a:lstStyle/>
        <a:p>
          <a:endParaRPr lang="ru-RU" sz="1200"/>
        </a:p>
      </dgm:t>
    </dgm:pt>
    <dgm:pt modelId="{D65B3E49-ECD6-4300-B586-377232252372}" type="sibTrans" cxnId="{228E63F6-61B9-473C-BD31-B486E80069C5}">
      <dgm:prSet/>
      <dgm:spPr/>
      <dgm:t>
        <a:bodyPr/>
        <a:lstStyle/>
        <a:p>
          <a:endParaRPr lang="ru-RU" sz="1200"/>
        </a:p>
      </dgm:t>
    </dgm:pt>
    <dgm:pt modelId="{1F3654A0-0B2C-413F-8AE3-4E609FC170F6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Сельскохозяйственный потребительский перерабатывающий и (или) сбытовой кооператив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B7FE9-A9BC-49B5-84DA-EC897A2F068A}" type="parTrans" cxnId="{BEDEC71D-45CC-4F05-9324-CB52267BF927}">
      <dgm:prSet/>
      <dgm:spPr/>
      <dgm:t>
        <a:bodyPr/>
        <a:lstStyle/>
        <a:p>
          <a:endParaRPr lang="ru-RU" sz="1200"/>
        </a:p>
      </dgm:t>
    </dgm:pt>
    <dgm:pt modelId="{60D755DC-DE9B-42CC-BD1C-739AF4EC5580}" type="sibTrans" cxnId="{BEDEC71D-45CC-4F05-9324-CB52267BF927}">
      <dgm:prSet/>
      <dgm:spPr/>
      <dgm:t>
        <a:bodyPr/>
        <a:lstStyle/>
        <a:p>
          <a:endParaRPr lang="ru-RU" sz="1200"/>
        </a:p>
      </dgm:t>
    </dgm:pt>
    <dgm:pt modelId="{4E69FFCD-05CC-47C7-B47E-881D0E4EB525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Осуществление деятельности не менее 12 месяцев с даты регистрации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811A66-ABE3-4A22-B272-CE7D11E4C21C}" type="parTrans" cxnId="{366E8E7A-BBDA-4140-A812-E6D6FE2B7A07}">
      <dgm:prSet/>
      <dgm:spPr/>
      <dgm:t>
        <a:bodyPr/>
        <a:lstStyle/>
        <a:p>
          <a:endParaRPr lang="ru-RU" sz="1200"/>
        </a:p>
      </dgm:t>
    </dgm:pt>
    <dgm:pt modelId="{F4F8372C-C16C-4079-BD2E-A607FF5BF775}" type="sibTrans" cxnId="{366E8E7A-BBDA-4140-A812-E6D6FE2B7A07}">
      <dgm:prSet/>
      <dgm:spPr/>
      <dgm:t>
        <a:bodyPr/>
        <a:lstStyle/>
        <a:p>
          <a:endParaRPr lang="ru-RU" sz="1200"/>
        </a:p>
      </dgm:t>
    </dgm:pt>
    <dgm:pt modelId="{37535DAC-4EFF-4669-91B8-974E761F19A5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Наличие  не менее 10 членов в составе кооператива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0CFBF7-EEBD-466F-BE4B-030A13F4D915}" type="parTrans" cxnId="{1B0AD370-9BD2-4435-BFC6-F70DF84C97DD}">
      <dgm:prSet/>
      <dgm:spPr/>
      <dgm:t>
        <a:bodyPr/>
        <a:lstStyle/>
        <a:p>
          <a:endParaRPr lang="ru-RU" sz="1200"/>
        </a:p>
      </dgm:t>
    </dgm:pt>
    <dgm:pt modelId="{E87DE7D8-51B5-41FA-A6FD-0FC5FFD384AE}" type="sibTrans" cxnId="{1B0AD370-9BD2-4435-BFC6-F70DF84C97DD}">
      <dgm:prSet/>
      <dgm:spPr/>
      <dgm:t>
        <a:bodyPr/>
        <a:lstStyle/>
        <a:p>
          <a:endParaRPr lang="ru-RU" sz="1200"/>
        </a:p>
      </dgm:t>
    </dgm:pt>
    <dgm:pt modelId="{B24F400F-CBA8-4DFD-B830-A7264774A94B}">
      <dgm:prSet phldrT="[Текст]" custT="1"/>
      <dgm:spPr/>
      <dgm:t>
        <a:bodyPr/>
        <a:lstStyle/>
        <a:p>
          <a:pPr algn="just">
            <a:lnSpc>
              <a:spcPct val="114000"/>
            </a:lnSpc>
            <a:spcBef>
              <a:spcPts val="0"/>
            </a:spcBef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 менее 70 % выручки </a:t>
          </a:r>
          <a:r>
            <a:rPr lang="ru-RU" sz="105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должно формироваться за счет осуществления перерабатывающей и (или) сбытовой деятельности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AD7E82-D69C-47E9-8269-8AC0F66D568D}" type="parTrans" cxnId="{AF970D4A-2525-406E-9E1C-0E148A4EFD54}">
      <dgm:prSet/>
      <dgm:spPr/>
      <dgm:t>
        <a:bodyPr/>
        <a:lstStyle/>
        <a:p>
          <a:endParaRPr lang="ru-RU" sz="1200"/>
        </a:p>
      </dgm:t>
    </dgm:pt>
    <dgm:pt modelId="{016E682C-B32A-4562-8F4D-F7F0D1F76741}" type="sibTrans" cxnId="{AF970D4A-2525-406E-9E1C-0E148A4EFD54}">
      <dgm:prSet/>
      <dgm:spPr/>
      <dgm:t>
        <a:bodyPr/>
        <a:lstStyle/>
        <a:p>
          <a:endParaRPr lang="ru-RU" sz="12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5586E-97A8-4E30-8A61-722EE2B9C980}" type="pres">
      <dgm:prSet presAssocID="{F37ACEFF-5841-4E3F-AC0D-168786C1CA76}" presName="parentText" presStyleLbl="node1" presStyleIdx="0" presStyleCnt="1" custScaleY="49107" custLinFactNeighborX="-669" custLinFactNeighborY="-98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63C2-FF72-4F7E-9999-2C5DCEFD58FC}" type="pres">
      <dgm:prSet presAssocID="{F37ACEFF-5841-4E3F-AC0D-168786C1CA76}" presName="childText" presStyleLbl="revTx" presStyleIdx="0" presStyleCnt="1" custScaleY="73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CD5BD5-F5DD-4E4D-887C-C9201D5A601F}" type="presOf" srcId="{F37ACEFF-5841-4E3F-AC0D-168786C1CA76}" destId="{7315586E-97A8-4E30-8A61-722EE2B9C980}" srcOrd="0" destOrd="0" presId="urn:microsoft.com/office/officeart/2005/8/layout/vList2"/>
    <dgm:cxn modelId="{BEDEC71D-45CC-4F05-9324-CB52267BF927}" srcId="{F37ACEFF-5841-4E3F-AC0D-168786C1CA76}" destId="{1F3654A0-0B2C-413F-8AE3-4E609FC170F6}" srcOrd="0" destOrd="0" parTransId="{292B7FE9-A9BC-49B5-84DA-EC897A2F068A}" sibTransId="{60D755DC-DE9B-42CC-BD1C-739AF4EC5580}"/>
    <dgm:cxn modelId="{AF970D4A-2525-406E-9E1C-0E148A4EFD54}" srcId="{F37ACEFF-5841-4E3F-AC0D-168786C1CA76}" destId="{B24F400F-CBA8-4DFD-B830-A7264774A94B}" srcOrd="4" destOrd="0" parTransId="{9EAD7E82-D69C-47E9-8269-8AC0F66D568D}" sibTransId="{016E682C-B32A-4562-8F4D-F7F0D1F76741}"/>
    <dgm:cxn modelId="{228E63F6-61B9-473C-BD31-B486E80069C5}" srcId="{F37ACEFF-5841-4E3F-AC0D-168786C1CA76}" destId="{78D9B1A5-BC7B-4CDC-A843-329CCD26EE1E}" srcOrd="1" destOrd="0" parTransId="{5AC655EE-1CD9-450C-B032-D5319C97CB99}" sibTransId="{D65B3E49-ECD6-4300-B586-377232252372}"/>
    <dgm:cxn modelId="{02626243-6ADC-4CD2-A7B7-E42A87B2F13B}" type="presOf" srcId="{1F3654A0-0B2C-413F-8AE3-4E609FC170F6}" destId="{122A63C2-FF72-4F7E-9999-2C5DCEFD58FC}" srcOrd="0" destOrd="0" presId="urn:microsoft.com/office/officeart/2005/8/layout/vList2"/>
    <dgm:cxn modelId="{88622D54-694A-43EB-9408-9353A23B4049}" type="presOf" srcId="{4E69FFCD-05CC-47C7-B47E-881D0E4EB525}" destId="{122A63C2-FF72-4F7E-9999-2C5DCEFD58FC}" srcOrd="0" destOrd="2" presId="urn:microsoft.com/office/officeart/2005/8/layout/vList2"/>
    <dgm:cxn modelId="{8CAC43F1-3B3B-4BA0-819B-B743C5354606}" type="presOf" srcId="{15B2CCB0-34D7-428E-81D0-E6F999B589CD}" destId="{B18ED4DD-80E0-4B27-A88F-A4B5B01E9C07}" srcOrd="0" destOrd="0" presId="urn:microsoft.com/office/officeart/2005/8/layout/vList2"/>
    <dgm:cxn modelId="{4B82FEC2-1B9B-4B5B-B7A7-0F48ED4E2153}" type="presOf" srcId="{B24F400F-CBA8-4DFD-B830-A7264774A94B}" destId="{122A63C2-FF72-4F7E-9999-2C5DCEFD58FC}" srcOrd="0" destOrd="4" presId="urn:microsoft.com/office/officeart/2005/8/layout/vList2"/>
    <dgm:cxn modelId="{1B0AD370-9BD2-4435-BFC6-F70DF84C97DD}" srcId="{F37ACEFF-5841-4E3F-AC0D-168786C1CA76}" destId="{37535DAC-4EFF-4669-91B8-974E761F19A5}" srcOrd="3" destOrd="0" parTransId="{9B0CFBF7-EEBD-466F-BE4B-030A13F4D915}" sibTransId="{E87DE7D8-51B5-41FA-A6FD-0FC5FFD384AE}"/>
    <dgm:cxn modelId="{5ACEC315-680F-4196-95F0-79A913A03435}" type="presOf" srcId="{37535DAC-4EFF-4669-91B8-974E761F19A5}" destId="{122A63C2-FF72-4F7E-9999-2C5DCEFD58FC}" srcOrd="0" destOrd="3" presId="urn:microsoft.com/office/officeart/2005/8/layout/vList2"/>
    <dgm:cxn modelId="{A8ECC750-6863-46AF-8892-191DE8405E7B}" type="presOf" srcId="{78D9B1A5-BC7B-4CDC-A843-329CCD26EE1E}" destId="{122A63C2-FF72-4F7E-9999-2C5DCEFD58FC}" srcOrd="0" destOrd="1" presId="urn:microsoft.com/office/officeart/2005/8/layout/vList2"/>
    <dgm:cxn modelId="{366E8E7A-BBDA-4140-A812-E6D6FE2B7A07}" srcId="{F37ACEFF-5841-4E3F-AC0D-168786C1CA76}" destId="{4E69FFCD-05CC-47C7-B47E-881D0E4EB525}" srcOrd="2" destOrd="0" parTransId="{F8811A66-ABE3-4A22-B272-CE7D11E4C21C}" sibTransId="{F4F8372C-C16C-4079-BD2E-A607FF5BF775}"/>
    <dgm:cxn modelId="{0AC1EFC8-9FE0-434E-A256-9669F92D8664}" srcId="{15B2CCB0-34D7-428E-81D0-E6F999B589CD}" destId="{F37ACEFF-5841-4E3F-AC0D-168786C1CA76}" srcOrd="0" destOrd="0" parTransId="{F204016A-B080-4EA0-BFF0-21FF3752F2F4}" sibTransId="{F193E098-F33C-44E9-AAC3-676E7314E86C}"/>
    <dgm:cxn modelId="{24451624-5E83-41E7-B00E-51464A1F5E23}" type="presParOf" srcId="{B18ED4DD-80E0-4B27-A88F-A4B5B01E9C07}" destId="{7315586E-97A8-4E30-8A61-722EE2B9C980}" srcOrd="0" destOrd="0" presId="urn:microsoft.com/office/officeart/2005/8/layout/vList2"/>
    <dgm:cxn modelId="{456E0D7A-C857-457C-9A42-52CB3E249D8F}" type="presParOf" srcId="{B18ED4DD-80E0-4B27-A88F-A4B5B01E9C07}" destId="{122A63C2-FF72-4F7E-9999-2C5DCEFD58F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B2CCB0-34D7-428E-81D0-E6F999B589CD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D124E6E-85BB-44FD-820F-FE2D83E7325B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05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грантополучателя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EB59C3-E8B0-4E85-83A1-AED178FF9619}" type="par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66E31-9A10-43D3-8B37-049368B5FB15}" type="sibTrans" cxnId="{176CCD13-2F26-47A1-A54A-650F829C3CC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05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861EC-9B1F-4A24-B068-403A5C8AE181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ABA6D-1554-4E77-BDFE-88216239C0FD}" type="par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048F47DF-AF26-48DF-B06F-93A3E47B8C42}" type="sibTrans" cxnId="{8A541B6F-2818-4A0D-8EE5-274E90294DB9}">
      <dgm:prSet/>
      <dgm:spPr/>
      <dgm:t>
        <a:bodyPr/>
        <a:lstStyle/>
        <a:p>
          <a:pPr algn="just">
            <a:lnSpc>
              <a:spcPct val="150000"/>
            </a:lnSpc>
          </a:pPr>
          <a:endParaRPr lang="ru-RU" sz="1200"/>
        </a:p>
      </dgm:t>
    </dgm:pt>
    <dgm:pt modelId="{DDEA5B14-EF5A-42D9-AEF3-AA261BF37163}">
      <dgm:prSet phldrT="[Текст]" custT="1"/>
      <dgm:spPr/>
      <dgm:t>
        <a:bodyPr/>
        <a:lstStyle/>
        <a:p>
          <a:pPr algn="just">
            <a:lnSpc>
              <a:spcPct val="150000"/>
            </a:lnSpc>
          </a:pP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91C83-F353-43E9-951A-98382E8D76D0}" type="parTrans" cxnId="{FA8AFEFC-E2E7-402F-95A0-E6B1320966D3}">
      <dgm:prSet/>
      <dgm:spPr/>
      <dgm:t>
        <a:bodyPr/>
        <a:lstStyle/>
        <a:p>
          <a:endParaRPr lang="ru-RU" sz="1200"/>
        </a:p>
      </dgm:t>
    </dgm:pt>
    <dgm:pt modelId="{EAA5C43F-0761-4BEF-816D-43F5941B15A8}" type="sibTrans" cxnId="{FA8AFEFC-E2E7-402F-95A0-E6B1320966D3}">
      <dgm:prSet/>
      <dgm:spPr/>
      <dgm:t>
        <a:bodyPr/>
        <a:lstStyle/>
        <a:p>
          <a:endParaRPr lang="ru-RU" sz="1200"/>
        </a:p>
      </dgm:t>
    </dgm:pt>
    <dgm:pt modelId="{CF3CDA69-5D5B-439E-9F62-C7F0F26F0473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Создать не менее 1 нового постоянного </a:t>
          </a:r>
          <a:r>
            <a:rPr lang="ru-RU" sz="105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раб.места</a:t>
          </a: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на каждые 3 млн руб. гранта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F6956-2927-477A-81AC-78F85A8C8498}" type="parTrans" cxnId="{14D69512-CCE0-4B62-87AB-67901FDD4722}">
      <dgm:prSet/>
      <dgm:spPr/>
      <dgm:t>
        <a:bodyPr/>
        <a:lstStyle/>
        <a:p>
          <a:endParaRPr lang="ru-RU" sz="1200"/>
        </a:p>
      </dgm:t>
    </dgm:pt>
    <dgm:pt modelId="{78E9F8A4-C9B6-496C-B040-EAF729E588F8}" type="sibTrans" cxnId="{14D69512-CCE0-4B62-87AB-67901FDD4722}">
      <dgm:prSet/>
      <dgm:spPr/>
      <dgm:t>
        <a:bodyPr/>
        <a:lstStyle/>
        <a:p>
          <a:endParaRPr lang="ru-RU" sz="1200"/>
        </a:p>
      </dgm:t>
    </dgm:pt>
    <dgm:pt modelId="{4FAEC9D8-6697-4545-9969-3679D6E38B15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Достигнуть значения показателей, предусмотренных проектом развития МТБ </a:t>
          </a:r>
          <a:r>
            <a:rPr lang="ru-RU" sz="105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111823-9CAA-4B46-9ED6-3420361CE315}" type="parTrans" cxnId="{BD49991F-D12B-4B5C-8198-1F8D0240CEA6}">
      <dgm:prSet/>
      <dgm:spPr/>
      <dgm:t>
        <a:bodyPr/>
        <a:lstStyle/>
        <a:p>
          <a:endParaRPr lang="ru-RU" sz="1200"/>
        </a:p>
      </dgm:t>
    </dgm:pt>
    <dgm:pt modelId="{1AA0E942-5D18-4378-8C82-792D921F8DC7}" type="sibTrans" cxnId="{BD49991F-D12B-4B5C-8198-1F8D0240CEA6}">
      <dgm:prSet/>
      <dgm:spPr/>
      <dgm:t>
        <a:bodyPr/>
        <a:lstStyle/>
        <a:p>
          <a:endParaRPr lang="ru-RU" sz="1200"/>
        </a:p>
      </dgm:t>
    </dgm:pt>
    <dgm:pt modelId="{EABABF20-2DE1-4562-8B2C-D145E09FB69D}">
      <dgm:prSet phldrT="[Текст]" custT="1"/>
      <dgm:spPr/>
      <dgm:t>
        <a:bodyPr/>
        <a:lstStyle/>
        <a:p>
          <a:pPr algn="just">
            <a:lnSpc>
              <a:spcPct val="114000"/>
            </a:lnSpc>
          </a:pP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прирост выручки от реализации с</a:t>
          </a:r>
          <a:r>
            <a:rPr lang="en-US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0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</a:t>
          </a:r>
          <a:endParaRPr lang="ru-RU" sz="105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12880E-1918-4846-97D7-04AE3D3CD870}" type="parTrans" cxnId="{70250E11-D237-4896-BD17-C94CBEA71F15}">
      <dgm:prSet/>
      <dgm:spPr/>
      <dgm:t>
        <a:bodyPr/>
        <a:lstStyle/>
        <a:p>
          <a:endParaRPr lang="ru-RU" sz="1200"/>
        </a:p>
      </dgm:t>
    </dgm:pt>
    <dgm:pt modelId="{6C4945BB-945C-4769-A322-56F48A3F949D}" type="sibTrans" cxnId="{70250E11-D237-4896-BD17-C94CBEA71F15}">
      <dgm:prSet/>
      <dgm:spPr/>
      <dgm:t>
        <a:bodyPr/>
        <a:lstStyle/>
        <a:p>
          <a:endParaRPr lang="ru-RU" sz="1200"/>
        </a:p>
      </dgm:t>
    </dgm:pt>
    <dgm:pt modelId="{B18ED4DD-80E0-4B27-A88F-A4B5B01E9C07}" type="pres">
      <dgm:prSet presAssocID="{15B2CCB0-34D7-428E-81D0-E6F999B58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87C921-C17F-4587-917F-5D5DA010662C}" type="pres">
      <dgm:prSet presAssocID="{CD124E6E-85BB-44FD-820F-FE2D83E7325B}" presName="parentText" presStyleLbl="node1" presStyleIdx="0" presStyleCnt="1" custScaleY="20612" custLinFactNeighborY="19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2A031-7B94-48C1-BF7C-1A7DD5D843C5}" type="pres">
      <dgm:prSet presAssocID="{CD124E6E-85BB-44FD-820F-FE2D83E7325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BC8651-96C4-48A7-822F-78E320DA6B80}" type="presOf" srcId="{4FAEC9D8-6697-4545-9969-3679D6E38B15}" destId="{9E42A031-7B94-48C1-BF7C-1A7DD5D843C5}" srcOrd="0" destOrd="2" presId="urn:microsoft.com/office/officeart/2005/8/layout/vList2"/>
    <dgm:cxn modelId="{2313EA90-8667-4875-BD8B-4B52E62B274B}" type="presOf" srcId="{15B2CCB0-34D7-428E-81D0-E6F999B589CD}" destId="{B18ED4DD-80E0-4B27-A88F-A4B5B01E9C07}" srcOrd="0" destOrd="0" presId="urn:microsoft.com/office/officeart/2005/8/layout/vList2"/>
    <dgm:cxn modelId="{14D69512-CCE0-4B62-87AB-67901FDD4722}" srcId="{CD124E6E-85BB-44FD-820F-FE2D83E7325B}" destId="{CF3CDA69-5D5B-439E-9F62-C7F0F26F0473}" srcOrd="1" destOrd="0" parTransId="{635F6956-2927-477A-81AC-78F85A8C8498}" sibTransId="{78E9F8A4-C9B6-496C-B040-EAF729E588F8}"/>
    <dgm:cxn modelId="{176CCD13-2F26-47A1-A54A-650F829C3CC9}" srcId="{15B2CCB0-34D7-428E-81D0-E6F999B589CD}" destId="{CD124E6E-85BB-44FD-820F-FE2D83E7325B}" srcOrd="0" destOrd="0" parTransId="{C1EB59C3-E8B0-4E85-83A1-AED178FF9619}" sibTransId="{D8B66E31-9A10-43D3-8B37-049368B5FB15}"/>
    <dgm:cxn modelId="{FA8AFEFC-E2E7-402F-95A0-E6B1320966D3}" srcId="{CD124E6E-85BB-44FD-820F-FE2D83E7325B}" destId="{DDEA5B14-EF5A-42D9-AEF3-AA261BF37163}" srcOrd="4" destOrd="0" parTransId="{89291C83-F353-43E9-951A-98382E8D76D0}" sibTransId="{EAA5C43F-0761-4BEF-816D-43F5941B15A8}"/>
    <dgm:cxn modelId="{70250E11-D237-4896-BD17-C94CBEA71F15}" srcId="{CD124E6E-85BB-44FD-820F-FE2D83E7325B}" destId="{EABABF20-2DE1-4562-8B2C-D145E09FB69D}" srcOrd="3" destOrd="0" parTransId="{5012880E-1918-4846-97D7-04AE3D3CD870}" sibTransId="{6C4945BB-945C-4769-A322-56F48A3F949D}"/>
    <dgm:cxn modelId="{1F57D9F2-5DFD-454F-91F4-DEF34B2B31E1}" type="presOf" srcId="{CF3CDA69-5D5B-439E-9F62-C7F0F26F0473}" destId="{9E42A031-7B94-48C1-BF7C-1A7DD5D843C5}" srcOrd="0" destOrd="1" presId="urn:microsoft.com/office/officeart/2005/8/layout/vList2"/>
    <dgm:cxn modelId="{49A1E7D2-D1C2-4643-9B7C-02E4BFF4327F}" type="presOf" srcId="{CD124E6E-85BB-44FD-820F-FE2D83E7325B}" destId="{9F87C921-C17F-4587-917F-5D5DA010662C}" srcOrd="0" destOrd="0" presId="urn:microsoft.com/office/officeart/2005/8/layout/vList2"/>
    <dgm:cxn modelId="{539D7317-3674-4933-87EC-D793D182E210}" type="presOf" srcId="{DDEA5B14-EF5A-42D9-AEF3-AA261BF37163}" destId="{9E42A031-7B94-48C1-BF7C-1A7DD5D843C5}" srcOrd="0" destOrd="4" presId="urn:microsoft.com/office/officeart/2005/8/layout/vList2"/>
    <dgm:cxn modelId="{8A541B6F-2818-4A0D-8EE5-274E90294DB9}" srcId="{CD124E6E-85BB-44FD-820F-FE2D83E7325B}" destId="{90D861EC-9B1F-4A24-B068-403A5C8AE181}" srcOrd="0" destOrd="0" parTransId="{746ABA6D-1554-4E77-BDFE-88216239C0FD}" sibTransId="{048F47DF-AF26-48DF-B06F-93A3E47B8C42}"/>
    <dgm:cxn modelId="{3C2DA579-D804-4314-8AA4-BF1308CA284D}" type="presOf" srcId="{90D861EC-9B1F-4A24-B068-403A5C8AE181}" destId="{9E42A031-7B94-48C1-BF7C-1A7DD5D843C5}" srcOrd="0" destOrd="0" presId="urn:microsoft.com/office/officeart/2005/8/layout/vList2"/>
    <dgm:cxn modelId="{CF7AC4A7-E5B0-4F37-A952-2CD54BBF7F2B}" type="presOf" srcId="{EABABF20-2DE1-4562-8B2C-D145E09FB69D}" destId="{9E42A031-7B94-48C1-BF7C-1A7DD5D843C5}" srcOrd="0" destOrd="3" presId="urn:microsoft.com/office/officeart/2005/8/layout/vList2"/>
    <dgm:cxn modelId="{BD49991F-D12B-4B5C-8198-1F8D0240CEA6}" srcId="{CD124E6E-85BB-44FD-820F-FE2D83E7325B}" destId="{4FAEC9D8-6697-4545-9969-3679D6E38B15}" srcOrd="2" destOrd="0" parTransId="{B1111823-9CAA-4B46-9ED6-3420361CE315}" sibTransId="{1AA0E942-5D18-4378-8C82-792D921F8DC7}"/>
    <dgm:cxn modelId="{AF3E16BF-A420-49A8-BEB1-187D2B72B1B8}" type="presParOf" srcId="{B18ED4DD-80E0-4B27-A88F-A4B5B01E9C07}" destId="{9F87C921-C17F-4587-917F-5D5DA010662C}" srcOrd="0" destOrd="0" presId="urn:microsoft.com/office/officeart/2005/8/layout/vList2"/>
    <dgm:cxn modelId="{C9EE3AEC-5CEB-47DA-A335-F659137279DA}" type="presParOf" srcId="{B18ED4DD-80E0-4B27-A88F-A4B5B01E9C07}" destId="{9E42A031-7B94-48C1-BF7C-1A7DD5D843C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AE10F1-E21C-40C5-A9F0-7475D26C6213}" type="doc">
      <dgm:prSet loTypeId="urn:microsoft.com/office/officeart/2005/8/layout/targe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7F847A4-E472-4998-9092-83F27B26EB2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до 10 млн рублей</a:t>
          </a:r>
          <a:endParaRPr lang="ru-RU" sz="1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31739-DE10-495A-BBF5-558B4E752C8C}" type="parTrans" cxnId="{6E9A7A3C-59E8-40DC-B63E-CD9750BA7B4D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669610-70E1-4ED4-90AE-ABEB54A93B65}" type="sibTrans" cxnId="{6E9A7A3C-59E8-40DC-B63E-CD9750BA7B4D}">
      <dgm:prSet custT="1"/>
      <dgm:spPr/>
      <dgm:t>
        <a:bodyPr/>
        <a:lstStyle/>
        <a:p>
          <a:endParaRPr lang="ru-RU"/>
        </a:p>
      </dgm:t>
    </dgm:pt>
    <dgm:pt modelId="{9E33E5A4-738A-4DB3-8D93-58284D8B2C4E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приобретение техники и оборудования для внесения в неделимый фонд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Перечень определяет Министерство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CA32A-C2A5-43F5-8B14-F378D9B4C1F6}" type="parTrans" cxnId="{AF3B7AFB-06BE-4B86-8833-CECB6348DC6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A9D5D-C296-47B0-929D-1972A6064E8F}" type="sibTrans" cxnId="{AF3B7AFB-06BE-4B86-8833-CECB6348DC6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C53C5-FA70-446C-9917-26897F1784DC}">
      <dgm:prSet phldrT="[Текст]" custT="1"/>
      <dgm:spPr/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до 3 млн рублей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3D1EF-8088-4929-9E92-C8131D533E15}" type="parTrans" cxnId="{C486A0DA-D96A-44E5-B77E-3866B2E76A3F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15757-87F2-4844-8ED0-EB210B66D2D4}" type="sibTrans" cxnId="{C486A0DA-D96A-44E5-B77E-3866B2E76A3F}">
      <dgm:prSet custT="1"/>
      <dgm:spPr/>
      <dgm:t>
        <a:bodyPr/>
        <a:lstStyle/>
        <a:p>
          <a:endParaRPr lang="ru-RU"/>
        </a:p>
      </dgm:t>
    </dgm:pt>
    <dgm:pt modelId="{E5A49763-757F-4013-9069-8DB7E9BED637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приобретение имущества с целью передачи в собственность членов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Перечень определен приказом МСХ РФ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69047-CC01-4B2F-850B-971386C341A2}" type="parTrans" cxnId="{F644B376-39B8-4C02-A9EA-CBDE9E6B86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89ADC-B8AA-439A-A57D-39FE999C43BE}" type="sibTrans" cxnId="{F644B376-39B8-4C02-A9EA-CBDE9E6B8638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CE4D18-549B-4324-855E-BB4531BEDBD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Возмещение до 15% затрат</a:t>
          </a:r>
        </a:p>
        <a:p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без ограничения суммы возмещения</a:t>
          </a:r>
          <a:endParaRPr lang="ru-RU" sz="16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6F027-3C53-4995-98DC-616B701E21B8}" type="parTrans" cxnId="{86C72D52-5886-42D8-8A09-90DE07A34C69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79D22-2567-45CF-A8C6-6FBB1BE908A1}" type="sibTrans" cxnId="{86C72D52-5886-42D8-8A09-90DE07A34C69}">
      <dgm:prSet custT="1"/>
      <dgm:spPr/>
      <dgm:t>
        <a:bodyPr/>
        <a:lstStyle/>
        <a:p>
          <a:endParaRPr lang="ru-RU"/>
        </a:p>
      </dgm:t>
    </dgm:pt>
    <dgm:pt modelId="{6C5D2712-366E-409B-B8CF-367CFA244127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реализацию с</a:t>
          </a:r>
          <a:r>
            <a: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продукции, принятой от членов кооператива</a:t>
          </a:r>
          <a:b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(увеличен </a:t>
          </a:r>
          <a:r>
            <a:rPr lang="ru-RU" sz="11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макс.объем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выручки: 10% – от 100 тыс. до </a:t>
          </a:r>
          <a:b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ru-RU" sz="11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., 12% - от 5 </a:t>
          </a:r>
          <a:r>
            <a:rPr lang="ru-RU" sz="11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до 10 </a:t>
          </a:r>
          <a:r>
            <a:rPr lang="ru-RU" sz="11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., 15% -  от 10 </a:t>
          </a:r>
          <a:r>
            <a:rPr lang="ru-RU" sz="11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до 25 </a:t>
          </a:r>
          <a:r>
            <a:rPr lang="ru-RU" sz="11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ru-RU" sz="11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159AA-843A-4507-A27E-A2F7403041D1}" type="parTrans" cxnId="{B4886615-B606-4C48-A6E4-9703A3AD0A8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DAD29-A56E-4FC2-9F51-2A58BD915061}" type="sibTrans" cxnId="{B4886615-B606-4C48-A6E4-9703A3AD0A8B}">
      <dgm:prSet/>
      <dgm:spPr/>
      <dgm:t>
        <a:bodyPr/>
        <a:lstStyle/>
        <a:p>
          <a:endParaRPr lang="ru-RU" sz="1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CD6F9-DB82-41AB-A5EC-72D1F174549C}">
      <dgm:prSet phldrT="[Текст]" custT="1"/>
      <dgm:spPr/>
      <dgm:t>
        <a:bodyPr/>
        <a:lstStyle/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600" b="1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до 10 млн рубл</a:t>
          </a:r>
          <a:r>
            <a:rPr lang="ru-RU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ей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9574D-79D3-4967-B9DD-DE6AC4F8D254}" type="sibTrans" cxnId="{DB1F55C4-2B7C-470E-A9F1-A5F70AB80FF0}">
      <dgm:prSet/>
      <dgm:spPr/>
      <dgm:t>
        <a:bodyPr/>
        <a:lstStyle/>
        <a:p>
          <a:endParaRPr lang="ru-RU"/>
        </a:p>
      </dgm:t>
    </dgm:pt>
    <dgm:pt modelId="{473B26B4-EB38-48DE-888B-72732B6B8AEF}" type="parTrans" cxnId="{DB1F55C4-2B7C-470E-A9F1-A5F70AB80FF0}">
      <dgm:prSet/>
      <dgm:spPr/>
      <dgm:t>
        <a:bodyPr/>
        <a:lstStyle/>
        <a:p>
          <a:endParaRPr lang="ru-RU"/>
        </a:p>
      </dgm:t>
    </dgm:pt>
    <dgm:pt modelId="{DA6DD472-3E23-4AD4-B9BE-D5A7AF80227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приобретение КРС в целях замены КРС больного или инфицированного лейкозом, принадлежащим членам </a:t>
          </a:r>
          <a:r>
            <a:rPr lang="ru-RU" sz="16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1B5C5-6DB7-4B7C-8FC8-5E2A29FC7976}" type="parTrans" cxnId="{A99F90CB-A45E-4546-A6B2-0F8C1A6161A3}">
      <dgm:prSet/>
      <dgm:spPr/>
      <dgm:t>
        <a:bodyPr/>
        <a:lstStyle/>
        <a:p>
          <a:endParaRPr lang="ru-RU"/>
        </a:p>
      </dgm:t>
    </dgm:pt>
    <dgm:pt modelId="{E18D1781-DE9B-4B5E-BB7F-9A999BC261EF}" type="sibTrans" cxnId="{A99F90CB-A45E-4546-A6B2-0F8C1A6161A3}">
      <dgm:prSet/>
      <dgm:spPr/>
      <dgm:t>
        <a:bodyPr/>
        <a:lstStyle/>
        <a:p>
          <a:endParaRPr lang="ru-RU"/>
        </a:p>
      </dgm:t>
    </dgm:pt>
    <dgm:pt modelId="{BC3BDC35-3BF0-4233-B1BA-B4DB049436F6}" type="pres">
      <dgm:prSet presAssocID="{8AAE10F1-E21C-40C5-A9F0-7475D26C621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8830A1-F204-433F-97AE-13D8D131F594}" type="pres">
      <dgm:prSet presAssocID="{D7F847A4-E472-4998-9092-83F27B26EB2F}" presName="circle1" presStyleLbl="node1" presStyleIdx="0" presStyleCnt="4"/>
      <dgm:spPr/>
      <dgm:t>
        <a:bodyPr/>
        <a:lstStyle/>
        <a:p>
          <a:endParaRPr lang="ru-RU"/>
        </a:p>
      </dgm:t>
    </dgm:pt>
    <dgm:pt modelId="{74C3CD41-EAC4-44FD-9793-DC3726099A24}" type="pres">
      <dgm:prSet presAssocID="{D7F847A4-E472-4998-9092-83F27B26EB2F}" presName="space" presStyleCnt="0"/>
      <dgm:spPr/>
      <dgm:t>
        <a:bodyPr/>
        <a:lstStyle/>
        <a:p>
          <a:endParaRPr lang="ru-RU"/>
        </a:p>
      </dgm:t>
    </dgm:pt>
    <dgm:pt modelId="{7C173591-8177-43FA-8C8B-2745FD723F7C}" type="pres">
      <dgm:prSet presAssocID="{D7F847A4-E472-4998-9092-83F27B26EB2F}" presName="rect1" presStyleLbl="alignAcc1" presStyleIdx="0" presStyleCnt="4" custScaleX="100000"/>
      <dgm:spPr/>
      <dgm:t>
        <a:bodyPr/>
        <a:lstStyle/>
        <a:p>
          <a:endParaRPr lang="ru-RU"/>
        </a:p>
      </dgm:t>
    </dgm:pt>
    <dgm:pt modelId="{A11DBB0C-F1F5-4D24-A2C4-2239374EDB45}" type="pres">
      <dgm:prSet presAssocID="{DFEC53C5-FA70-446C-9917-26897F1784DC}" presName="vertSpace2" presStyleLbl="node1" presStyleIdx="0" presStyleCnt="4"/>
      <dgm:spPr/>
      <dgm:t>
        <a:bodyPr/>
        <a:lstStyle/>
        <a:p>
          <a:endParaRPr lang="ru-RU"/>
        </a:p>
      </dgm:t>
    </dgm:pt>
    <dgm:pt modelId="{65913E77-682D-430C-80A7-81B8DA8C084C}" type="pres">
      <dgm:prSet presAssocID="{DFEC53C5-FA70-446C-9917-26897F1784DC}" presName="circle2" presStyleLbl="node1" presStyleIdx="1" presStyleCnt="4"/>
      <dgm:spPr/>
      <dgm:t>
        <a:bodyPr/>
        <a:lstStyle/>
        <a:p>
          <a:endParaRPr lang="ru-RU"/>
        </a:p>
      </dgm:t>
    </dgm:pt>
    <dgm:pt modelId="{5F4AA9D4-8BA6-48A5-8A98-63016475A2A2}" type="pres">
      <dgm:prSet presAssocID="{DFEC53C5-FA70-446C-9917-26897F1784DC}" presName="rect2" presStyleLbl="alignAcc1" presStyleIdx="1" presStyleCnt="4" custScaleY="53043" custLinFactNeighborX="-292" custLinFactNeighborY="-20363"/>
      <dgm:spPr/>
      <dgm:t>
        <a:bodyPr/>
        <a:lstStyle/>
        <a:p>
          <a:endParaRPr lang="ru-RU"/>
        </a:p>
      </dgm:t>
    </dgm:pt>
    <dgm:pt modelId="{D0FF3611-A8B5-407F-A34D-40A3506874B7}" type="pres">
      <dgm:prSet presAssocID="{A1DCD6F9-DB82-41AB-A5EC-72D1F174549C}" presName="vertSpace3" presStyleLbl="node1" presStyleIdx="1" presStyleCnt="4"/>
      <dgm:spPr/>
    </dgm:pt>
    <dgm:pt modelId="{C5C91C93-354F-44BF-9504-4D47C6EC92A8}" type="pres">
      <dgm:prSet presAssocID="{A1DCD6F9-DB82-41AB-A5EC-72D1F174549C}" presName="circle3" presStyleLbl="node1" presStyleIdx="2" presStyleCnt="4"/>
      <dgm:spPr/>
    </dgm:pt>
    <dgm:pt modelId="{3E65BDA1-62E7-4890-944E-9321D8B89036}" type="pres">
      <dgm:prSet presAssocID="{A1DCD6F9-DB82-41AB-A5EC-72D1F174549C}" presName="rect3" presStyleLbl="alignAcc1" presStyleIdx="2" presStyleCnt="4" custScaleY="51598" custLinFactNeighborX="-292" custLinFactNeighborY="-34288"/>
      <dgm:spPr/>
      <dgm:t>
        <a:bodyPr/>
        <a:lstStyle/>
        <a:p>
          <a:endParaRPr lang="ru-RU"/>
        </a:p>
      </dgm:t>
    </dgm:pt>
    <dgm:pt modelId="{E76A573F-E067-4A85-A3D8-72053AE3596E}" type="pres">
      <dgm:prSet presAssocID="{79CE4D18-549B-4324-855E-BB4531BEDBD7}" presName="vertSpace4" presStyleLbl="node1" presStyleIdx="2" presStyleCnt="4"/>
      <dgm:spPr/>
    </dgm:pt>
    <dgm:pt modelId="{742F42ED-4967-4A4F-A780-582338B69A82}" type="pres">
      <dgm:prSet presAssocID="{79CE4D18-549B-4324-855E-BB4531BEDBD7}" presName="circle4" presStyleLbl="node1" presStyleIdx="3" presStyleCnt="4"/>
      <dgm:spPr/>
    </dgm:pt>
    <dgm:pt modelId="{E518091A-6F07-490D-B36D-1F66B41ABCE2}" type="pres">
      <dgm:prSet presAssocID="{79CE4D18-549B-4324-855E-BB4531BEDBD7}" presName="rect4" presStyleLbl="alignAcc1" presStyleIdx="3" presStyleCnt="4"/>
      <dgm:spPr/>
      <dgm:t>
        <a:bodyPr/>
        <a:lstStyle/>
        <a:p>
          <a:endParaRPr lang="ru-RU"/>
        </a:p>
      </dgm:t>
    </dgm:pt>
    <dgm:pt modelId="{2EF27A71-B8C1-499A-8AE5-143B78CE41CD}" type="pres">
      <dgm:prSet presAssocID="{D7F847A4-E472-4998-9092-83F27B26EB2F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26913-023C-4972-A65E-03683EDA7234}" type="pres">
      <dgm:prSet presAssocID="{D7F847A4-E472-4998-9092-83F27B26EB2F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3F1A6-B823-4188-8182-ED49F4389ED8}" type="pres">
      <dgm:prSet presAssocID="{DFEC53C5-FA70-446C-9917-26897F1784DC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83732-29EC-49DB-8DB7-02EB72754E5C}" type="pres">
      <dgm:prSet presAssocID="{DFEC53C5-FA70-446C-9917-26897F1784DC}" presName="rect2ChTx" presStyleLbl="alignAcc1" presStyleIdx="3" presStyleCnt="4" custScaleY="212567" custLinFactNeighborX="-709" custLinFactNeighborY="50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56219-8EA3-4C58-8A64-087ACCD26878}" type="pres">
      <dgm:prSet presAssocID="{A1DCD6F9-DB82-41AB-A5EC-72D1F174549C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9950C-A386-43DD-8E46-57C3806C628D}" type="pres">
      <dgm:prSet presAssocID="{A1DCD6F9-DB82-41AB-A5EC-72D1F174549C}" presName="rect3ChTx" presStyleLbl="alignAcc1" presStyleIdx="3" presStyleCnt="4">
        <dgm:presLayoutVars>
          <dgm:bulletEnabled val="1"/>
        </dgm:presLayoutVars>
      </dgm:prSet>
      <dgm:spPr/>
    </dgm:pt>
    <dgm:pt modelId="{C65EB4C2-5607-403D-B8E2-1BEB3D7482AE}" type="pres">
      <dgm:prSet presAssocID="{79CE4D18-549B-4324-855E-BB4531BEDBD7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7FC63-EE52-4DF2-AFDC-3A22149B8ADA}" type="pres">
      <dgm:prSet presAssocID="{79CE4D18-549B-4324-855E-BB4531BEDBD7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6ED2F0-4068-4028-9F2F-5EEFCF96FF76}" type="presOf" srcId="{DA6DD472-3E23-4AD4-B9BE-D5A7AF802274}" destId="{65E83732-29EC-49DB-8DB7-02EB72754E5C}" srcOrd="0" destOrd="1" presId="urn:microsoft.com/office/officeart/2005/8/layout/target3"/>
    <dgm:cxn modelId="{AF3B7AFB-06BE-4B86-8833-CECB6348DC68}" srcId="{D7F847A4-E472-4998-9092-83F27B26EB2F}" destId="{9E33E5A4-738A-4DB3-8D93-58284D8B2C4E}" srcOrd="0" destOrd="0" parTransId="{873CA32A-C2A5-43F5-8B14-F378D9B4C1F6}" sibTransId="{069A9D5D-C296-47B0-929D-1972A6064E8F}"/>
    <dgm:cxn modelId="{BC0F755F-47C4-40C6-9BB5-119171264501}" type="presOf" srcId="{DFEC53C5-FA70-446C-9917-26897F1784DC}" destId="{4043F1A6-B823-4188-8182-ED49F4389ED8}" srcOrd="1" destOrd="0" presId="urn:microsoft.com/office/officeart/2005/8/layout/target3"/>
    <dgm:cxn modelId="{32705C3D-0AE7-4BB0-AD84-E266FD4F29A0}" type="presOf" srcId="{6C5D2712-366E-409B-B8CF-367CFA244127}" destId="{29C7FC63-EE52-4DF2-AFDC-3A22149B8ADA}" srcOrd="0" destOrd="0" presId="urn:microsoft.com/office/officeart/2005/8/layout/target3"/>
    <dgm:cxn modelId="{6679710C-2E29-4353-9DEE-E7E263FA7E4A}" type="presOf" srcId="{A1DCD6F9-DB82-41AB-A5EC-72D1F174549C}" destId="{3E65BDA1-62E7-4890-944E-9321D8B89036}" srcOrd="0" destOrd="0" presId="urn:microsoft.com/office/officeart/2005/8/layout/target3"/>
    <dgm:cxn modelId="{A99F90CB-A45E-4546-A6B2-0F8C1A6161A3}" srcId="{DFEC53C5-FA70-446C-9917-26897F1784DC}" destId="{DA6DD472-3E23-4AD4-B9BE-D5A7AF802274}" srcOrd="1" destOrd="0" parTransId="{D521B5C5-6DB7-4B7C-8FC8-5E2A29FC7976}" sibTransId="{E18D1781-DE9B-4B5E-BB7F-9A999BC261EF}"/>
    <dgm:cxn modelId="{86C72D52-5886-42D8-8A09-90DE07A34C69}" srcId="{8AAE10F1-E21C-40C5-A9F0-7475D26C6213}" destId="{79CE4D18-549B-4324-855E-BB4531BEDBD7}" srcOrd="3" destOrd="0" parTransId="{22A6F027-3C53-4995-98DC-616B701E21B8}" sibTransId="{35679D22-2567-45CF-A8C6-6FBB1BE908A1}"/>
    <dgm:cxn modelId="{6A07F04D-3DF5-4B9F-9E6A-475CA458660C}" type="presOf" srcId="{9E33E5A4-738A-4DB3-8D93-58284D8B2C4E}" destId="{2D226913-023C-4972-A65E-03683EDA7234}" srcOrd="0" destOrd="0" presId="urn:microsoft.com/office/officeart/2005/8/layout/target3"/>
    <dgm:cxn modelId="{6E9A7A3C-59E8-40DC-B63E-CD9750BA7B4D}" srcId="{8AAE10F1-E21C-40C5-A9F0-7475D26C6213}" destId="{D7F847A4-E472-4998-9092-83F27B26EB2F}" srcOrd="0" destOrd="0" parTransId="{EFC31739-DE10-495A-BBF5-558B4E752C8C}" sibTransId="{32669610-70E1-4ED4-90AE-ABEB54A93B65}"/>
    <dgm:cxn modelId="{0B59C6F0-7A96-41EB-9201-8F9468E7FCA0}" type="presOf" srcId="{8AAE10F1-E21C-40C5-A9F0-7475D26C6213}" destId="{BC3BDC35-3BF0-4233-B1BA-B4DB049436F6}" srcOrd="0" destOrd="0" presId="urn:microsoft.com/office/officeart/2005/8/layout/target3"/>
    <dgm:cxn modelId="{C486A0DA-D96A-44E5-B77E-3866B2E76A3F}" srcId="{8AAE10F1-E21C-40C5-A9F0-7475D26C6213}" destId="{DFEC53C5-FA70-446C-9917-26897F1784DC}" srcOrd="1" destOrd="0" parTransId="{EC73D1EF-8088-4929-9E92-C8131D533E15}" sibTransId="{A8C15757-87F2-4844-8ED0-EB210B66D2D4}"/>
    <dgm:cxn modelId="{AF5C9399-AE2F-45E1-8128-45ECF710A8B8}" type="presOf" srcId="{A1DCD6F9-DB82-41AB-A5EC-72D1F174549C}" destId="{68F56219-8EA3-4C58-8A64-087ACCD26878}" srcOrd="1" destOrd="0" presId="urn:microsoft.com/office/officeart/2005/8/layout/target3"/>
    <dgm:cxn modelId="{DB1F55C4-2B7C-470E-A9F1-A5F70AB80FF0}" srcId="{8AAE10F1-E21C-40C5-A9F0-7475D26C6213}" destId="{A1DCD6F9-DB82-41AB-A5EC-72D1F174549C}" srcOrd="2" destOrd="0" parTransId="{473B26B4-EB38-48DE-888B-72732B6B8AEF}" sibTransId="{3C39574D-79D3-4967-B9DD-DE6AC4F8D254}"/>
    <dgm:cxn modelId="{D7F06608-5D80-4B45-A07A-864E109EA8CD}" type="presOf" srcId="{D7F847A4-E472-4998-9092-83F27B26EB2F}" destId="{2EF27A71-B8C1-499A-8AE5-143B78CE41CD}" srcOrd="1" destOrd="0" presId="urn:microsoft.com/office/officeart/2005/8/layout/target3"/>
    <dgm:cxn modelId="{12B70590-1464-41F1-BE54-DC35C76569A2}" type="presOf" srcId="{79CE4D18-549B-4324-855E-BB4531BEDBD7}" destId="{C65EB4C2-5607-403D-B8E2-1BEB3D7482AE}" srcOrd="1" destOrd="0" presId="urn:microsoft.com/office/officeart/2005/8/layout/target3"/>
    <dgm:cxn modelId="{A52B108B-C8CB-46D4-930E-D814057835A5}" type="presOf" srcId="{DFEC53C5-FA70-446C-9917-26897F1784DC}" destId="{5F4AA9D4-8BA6-48A5-8A98-63016475A2A2}" srcOrd="0" destOrd="0" presId="urn:microsoft.com/office/officeart/2005/8/layout/target3"/>
    <dgm:cxn modelId="{D4C0BD32-EB7F-43F8-BFA5-FE5DA314BBDD}" type="presOf" srcId="{79CE4D18-549B-4324-855E-BB4531BEDBD7}" destId="{E518091A-6F07-490D-B36D-1F66B41ABCE2}" srcOrd="0" destOrd="0" presId="urn:microsoft.com/office/officeart/2005/8/layout/target3"/>
    <dgm:cxn modelId="{B4886615-B606-4C48-A6E4-9703A3AD0A8B}" srcId="{79CE4D18-549B-4324-855E-BB4531BEDBD7}" destId="{6C5D2712-366E-409B-B8CF-367CFA244127}" srcOrd="0" destOrd="0" parTransId="{1B0159AA-843A-4507-A27E-A2F7403041D1}" sibTransId="{ADADAD29-A56E-4FC2-9F51-2A58BD915061}"/>
    <dgm:cxn modelId="{596CB5FD-7F93-490C-9581-4B602AC21180}" type="presOf" srcId="{D7F847A4-E472-4998-9092-83F27B26EB2F}" destId="{7C173591-8177-43FA-8C8B-2745FD723F7C}" srcOrd="0" destOrd="0" presId="urn:microsoft.com/office/officeart/2005/8/layout/target3"/>
    <dgm:cxn modelId="{A6070467-A0F8-4818-8353-6358CB9A20AC}" type="presOf" srcId="{E5A49763-757F-4013-9069-8DB7E9BED637}" destId="{65E83732-29EC-49DB-8DB7-02EB72754E5C}" srcOrd="0" destOrd="0" presId="urn:microsoft.com/office/officeart/2005/8/layout/target3"/>
    <dgm:cxn modelId="{F644B376-39B8-4C02-A9EA-CBDE9E6B8638}" srcId="{DFEC53C5-FA70-446C-9917-26897F1784DC}" destId="{E5A49763-757F-4013-9069-8DB7E9BED637}" srcOrd="0" destOrd="0" parTransId="{1DD69047-CC01-4B2F-850B-971386C341A2}" sibTransId="{77389ADC-B8AA-439A-A57D-39FE999C43BE}"/>
    <dgm:cxn modelId="{7FEBDC0B-08DF-46E1-8377-E2790E963655}" type="presParOf" srcId="{BC3BDC35-3BF0-4233-B1BA-B4DB049436F6}" destId="{CF8830A1-F204-433F-97AE-13D8D131F594}" srcOrd="0" destOrd="0" presId="urn:microsoft.com/office/officeart/2005/8/layout/target3"/>
    <dgm:cxn modelId="{814A86E6-0707-4270-A583-65D5FCCB0C1B}" type="presParOf" srcId="{BC3BDC35-3BF0-4233-B1BA-B4DB049436F6}" destId="{74C3CD41-EAC4-44FD-9793-DC3726099A24}" srcOrd="1" destOrd="0" presId="urn:microsoft.com/office/officeart/2005/8/layout/target3"/>
    <dgm:cxn modelId="{B93FDB99-F194-49BE-A2D0-0DEDB7BE77E8}" type="presParOf" srcId="{BC3BDC35-3BF0-4233-B1BA-B4DB049436F6}" destId="{7C173591-8177-43FA-8C8B-2745FD723F7C}" srcOrd="2" destOrd="0" presId="urn:microsoft.com/office/officeart/2005/8/layout/target3"/>
    <dgm:cxn modelId="{527D7B2F-42B2-47CA-AE2F-6677383B93DA}" type="presParOf" srcId="{BC3BDC35-3BF0-4233-B1BA-B4DB049436F6}" destId="{A11DBB0C-F1F5-4D24-A2C4-2239374EDB45}" srcOrd="3" destOrd="0" presId="urn:microsoft.com/office/officeart/2005/8/layout/target3"/>
    <dgm:cxn modelId="{7990E794-8C11-4E8D-BE9D-35A7431DA916}" type="presParOf" srcId="{BC3BDC35-3BF0-4233-B1BA-B4DB049436F6}" destId="{65913E77-682D-430C-80A7-81B8DA8C084C}" srcOrd="4" destOrd="0" presId="urn:microsoft.com/office/officeart/2005/8/layout/target3"/>
    <dgm:cxn modelId="{EF566C65-4F4F-4667-A3CD-7705F59D3006}" type="presParOf" srcId="{BC3BDC35-3BF0-4233-B1BA-B4DB049436F6}" destId="{5F4AA9D4-8BA6-48A5-8A98-63016475A2A2}" srcOrd="5" destOrd="0" presId="urn:microsoft.com/office/officeart/2005/8/layout/target3"/>
    <dgm:cxn modelId="{DC56015A-9BA6-431B-81B3-56A068493B7B}" type="presParOf" srcId="{BC3BDC35-3BF0-4233-B1BA-B4DB049436F6}" destId="{D0FF3611-A8B5-407F-A34D-40A3506874B7}" srcOrd="6" destOrd="0" presId="urn:microsoft.com/office/officeart/2005/8/layout/target3"/>
    <dgm:cxn modelId="{49C3A2DC-F3F2-4C36-B47A-E7749D5AC68D}" type="presParOf" srcId="{BC3BDC35-3BF0-4233-B1BA-B4DB049436F6}" destId="{C5C91C93-354F-44BF-9504-4D47C6EC92A8}" srcOrd="7" destOrd="0" presId="urn:microsoft.com/office/officeart/2005/8/layout/target3"/>
    <dgm:cxn modelId="{74978EBC-0273-42A2-B253-EE397B068DC7}" type="presParOf" srcId="{BC3BDC35-3BF0-4233-B1BA-B4DB049436F6}" destId="{3E65BDA1-62E7-4890-944E-9321D8B89036}" srcOrd="8" destOrd="0" presId="urn:microsoft.com/office/officeart/2005/8/layout/target3"/>
    <dgm:cxn modelId="{C157770D-6F7F-4276-A7E5-E966AA196ECD}" type="presParOf" srcId="{BC3BDC35-3BF0-4233-B1BA-B4DB049436F6}" destId="{E76A573F-E067-4A85-A3D8-72053AE3596E}" srcOrd="9" destOrd="0" presId="urn:microsoft.com/office/officeart/2005/8/layout/target3"/>
    <dgm:cxn modelId="{EDED194C-D72A-400A-B6F2-82C7BB22CE2C}" type="presParOf" srcId="{BC3BDC35-3BF0-4233-B1BA-B4DB049436F6}" destId="{742F42ED-4967-4A4F-A780-582338B69A82}" srcOrd="10" destOrd="0" presId="urn:microsoft.com/office/officeart/2005/8/layout/target3"/>
    <dgm:cxn modelId="{11D9F6AB-CE65-4557-A2C3-7AA2128BDF4D}" type="presParOf" srcId="{BC3BDC35-3BF0-4233-B1BA-B4DB049436F6}" destId="{E518091A-6F07-490D-B36D-1F66B41ABCE2}" srcOrd="11" destOrd="0" presId="urn:microsoft.com/office/officeart/2005/8/layout/target3"/>
    <dgm:cxn modelId="{0A378E00-D406-45A3-969F-75C1E49ADCA3}" type="presParOf" srcId="{BC3BDC35-3BF0-4233-B1BA-B4DB049436F6}" destId="{2EF27A71-B8C1-499A-8AE5-143B78CE41CD}" srcOrd="12" destOrd="0" presId="urn:microsoft.com/office/officeart/2005/8/layout/target3"/>
    <dgm:cxn modelId="{D8F28F54-CFE4-4337-B8C6-BAEB79234F32}" type="presParOf" srcId="{BC3BDC35-3BF0-4233-B1BA-B4DB049436F6}" destId="{2D226913-023C-4972-A65E-03683EDA7234}" srcOrd="13" destOrd="0" presId="urn:microsoft.com/office/officeart/2005/8/layout/target3"/>
    <dgm:cxn modelId="{C27092E6-2CF8-4114-AB9D-3035806BEEA5}" type="presParOf" srcId="{BC3BDC35-3BF0-4233-B1BA-B4DB049436F6}" destId="{4043F1A6-B823-4188-8182-ED49F4389ED8}" srcOrd="14" destOrd="0" presId="urn:microsoft.com/office/officeart/2005/8/layout/target3"/>
    <dgm:cxn modelId="{9CDAE0FB-D83F-4D53-961C-73DC07101FBF}" type="presParOf" srcId="{BC3BDC35-3BF0-4233-B1BA-B4DB049436F6}" destId="{65E83732-29EC-49DB-8DB7-02EB72754E5C}" srcOrd="15" destOrd="0" presId="urn:microsoft.com/office/officeart/2005/8/layout/target3"/>
    <dgm:cxn modelId="{BD23427B-75EA-49C0-A317-B8640BBEB8F3}" type="presParOf" srcId="{BC3BDC35-3BF0-4233-B1BA-B4DB049436F6}" destId="{68F56219-8EA3-4C58-8A64-087ACCD26878}" srcOrd="16" destOrd="0" presId="urn:microsoft.com/office/officeart/2005/8/layout/target3"/>
    <dgm:cxn modelId="{DC9AA43A-B61D-4AC2-99B4-266C2CFE50BD}" type="presParOf" srcId="{BC3BDC35-3BF0-4233-B1BA-B4DB049436F6}" destId="{5DB9950C-A386-43DD-8E46-57C3806C628D}" srcOrd="17" destOrd="0" presId="urn:microsoft.com/office/officeart/2005/8/layout/target3"/>
    <dgm:cxn modelId="{A5E58CB1-4709-4945-9856-F0203600720E}" type="presParOf" srcId="{BC3BDC35-3BF0-4233-B1BA-B4DB049436F6}" destId="{C65EB4C2-5607-403D-B8E2-1BEB3D7482AE}" srcOrd="18" destOrd="0" presId="urn:microsoft.com/office/officeart/2005/8/layout/target3"/>
    <dgm:cxn modelId="{3167104D-A9A1-4AF7-A4F3-0FF900B3CADF}" type="presParOf" srcId="{BC3BDC35-3BF0-4233-B1BA-B4DB049436F6}" destId="{29C7FC63-EE52-4DF2-AFDC-3A22149B8AD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586E-97A8-4E30-8A61-722EE2B9C980}">
      <dsp:nvSpPr>
        <dsp:cNvPr id="0" name=""/>
        <dsp:cNvSpPr/>
      </dsp:nvSpPr>
      <dsp:spPr>
        <a:xfrm>
          <a:off x="0" y="1219804"/>
          <a:ext cx="5190350" cy="40883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958" y="1239762"/>
        <a:ext cx="5150434" cy="368916"/>
      </dsp:txXfrm>
    </dsp:sp>
    <dsp:sp modelId="{122A63C2-FF72-4F7E-9999-2C5DCEFD58FC}">
      <dsp:nvSpPr>
        <dsp:cNvPr id="0" name=""/>
        <dsp:cNvSpPr/>
      </dsp:nvSpPr>
      <dsp:spPr>
        <a:xfrm>
          <a:off x="0" y="1484524"/>
          <a:ext cx="5190350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794" tIns="12700" rIns="71120" bIns="12700" numCol="1" spcCol="1270" anchor="t" anchorCtr="0">
          <a:noAutofit/>
        </a:bodyPr>
        <a:lstStyle/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Гражданин РФ</a:t>
          </a: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КФХ или ИП, зарегистрированные в текущем финансовом году</a:t>
          </a:r>
          <a:endParaRPr lang="ru-RU" sz="1000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 является или ранее не являлся получателями средств финансовой поддержки (</a:t>
          </a:r>
          <a:r>
            <a:rPr lang="ru-RU" sz="10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 исключением социальных выплат и выплат на организацию начального этапа предпринимательской деятельности</a:t>
          </a: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), субсидий или грантов, а также гранта на поддержку начинающего фермера</a:t>
          </a: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84524"/>
        <a:ext cx="5190350" cy="1480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C921-C17F-4587-917F-5D5DA010662C}">
      <dsp:nvSpPr>
        <dsp:cNvPr id="0" name=""/>
        <dsp:cNvSpPr/>
      </dsp:nvSpPr>
      <dsp:spPr>
        <a:xfrm>
          <a:off x="0" y="1278084"/>
          <a:ext cx="5179081" cy="418907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just" defTabSz="4445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грантополучателя</a:t>
          </a: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9" y="1298533"/>
        <a:ext cx="5138183" cy="378009"/>
      </dsp:txXfrm>
    </dsp:sp>
    <dsp:sp modelId="{9E42A031-7B94-48C1-BF7C-1A7DD5D843C5}">
      <dsp:nvSpPr>
        <dsp:cNvPr id="0" name=""/>
        <dsp:cNvSpPr/>
      </dsp:nvSpPr>
      <dsp:spPr>
        <a:xfrm>
          <a:off x="0" y="1333803"/>
          <a:ext cx="5179081" cy="1811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36" tIns="12700" rIns="71120" bIns="12700" numCol="1" spcCol="1270" anchor="t" anchorCtr="0">
          <a:noAutofit/>
        </a:bodyPr>
        <a:lstStyle/>
        <a:p>
          <a:pPr marL="57150" lvl="1" indent="-57150" algn="just" defTabSz="4445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Создать не менее 1 нового постоянного рабочего места в случае если размер гранта составляет более 2 млн рублей </a:t>
          </a:r>
          <a:r>
            <a:rPr lang="ru-RU" sz="10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(глава вновь созданного КФХ = рабочее место)</a:t>
          </a:r>
          <a:endParaRPr lang="ru-RU" sz="1000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«</a:t>
          </a:r>
          <a:r>
            <a:rPr lang="ru-RU" sz="1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Агростартап</a:t>
          </a: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увеличение объема с</a:t>
          </a:r>
          <a:r>
            <a:rPr lang="en-US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 на 10%</a:t>
          </a: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445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33803"/>
        <a:ext cx="5179081" cy="1811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586E-97A8-4E30-8A61-722EE2B9C980}">
      <dsp:nvSpPr>
        <dsp:cNvPr id="0" name=""/>
        <dsp:cNvSpPr/>
      </dsp:nvSpPr>
      <dsp:spPr>
        <a:xfrm>
          <a:off x="0" y="48762"/>
          <a:ext cx="5450054" cy="36377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58" y="66520"/>
        <a:ext cx="5414538" cy="328258"/>
      </dsp:txXfrm>
    </dsp:sp>
    <dsp:sp modelId="{122A63C2-FF72-4F7E-9999-2C5DCEFD58FC}">
      <dsp:nvSpPr>
        <dsp:cNvPr id="0" name=""/>
        <dsp:cNvSpPr/>
      </dsp:nvSpPr>
      <dsp:spPr>
        <a:xfrm>
          <a:off x="0" y="407004"/>
          <a:ext cx="545005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39" tIns="13970" rIns="78232" bIns="13970" numCol="1" spcCol="1270" anchor="t" anchorCtr="0">
          <a:noAutofit/>
        </a:bodyPr>
        <a:lstStyle/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КФХ или ИП, действующие более 12 месяцев с даты регистрации</a:t>
          </a:r>
          <a:endParaRPr lang="ru-RU" sz="1050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КФХ – не менее 2 членов семьи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ИП – сельскохозяйственный товаропроизводитель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7004"/>
        <a:ext cx="5450054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C921-C17F-4587-917F-5D5DA010662C}">
      <dsp:nvSpPr>
        <dsp:cNvPr id="0" name=""/>
        <dsp:cNvSpPr/>
      </dsp:nvSpPr>
      <dsp:spPr>
        <a:xfrm>
          <a:off x="0" y="203452"/>
          <a:ext cx="5450054" cy="382022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05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грантополучателя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49" y="222101"/>
        <a:ext cx="5412756" cy="344724"/>
      </dsp:txXfrm>
    </dsp:sp>
    <dsp:sp modelId="{9E42A031-7B94-48C1-BF7C-1A7DD5D843C5}">
      <dsp:nvSpPr>
        <dsp:cNvPr id="0" name=""/>
        <dsp:cNvSpPr/>
      </dsp:nvSpPr>
      <dsp:spPr>
        <a:xfrm>
          <a:off x="0" y="402691"/>
          <a:ext cx="5450054" cy="1935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39" tIns="13970" rIns="78232" bIns="13970" numCol="1" spcCol="1270" anchor="t" anchorCtr="0">
          <a:noAutofit/>
        </a:bodyPr>
        <a:lstStyle/>
        <a:p>
          <a:pPr marL="57150" lvl="1" indent="-57150" algn="just" defTabSz="466725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освоения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гранта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Создать не менее 3 новых постоянных рабочих мест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развития семейной фермы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увеличение объема с</a:t>
          </a:r>
          <a:r>
            <a:rPr lang="en-US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 на 10 %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2691"/>
        <a:ext cx="5450054" cy="1935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586E-97A8-4E30-8A61-722EE2B9C980}">
      <dsp:nvSpPr>
        <dsp:cNvPr id="0" name=""/>
        <dsp:cNvSpPr/>
      </dsp:nvSpPr>
      <dsp:spPr>
        <a:xfrm>
          <a:off x="0" y="0"/>
          <a:ext cx="5450054" cy="28658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90" y="13990"/>
        <a:ext cx="5422074" cy="258600"/>
      </dsp:txXfrm>
    </dsp:sp>
    <dsp:sp modelId="{122A63C2-FF72-4F7E-9999-2C5DCEFD58FC}">
      <dsp:nvSpPr>
        <dsp:cNvPr id="0" name=""/>
        <dsp:cNvSpPr/>
      </dsp:nvSpPr>
      <dsp:spPr>
        <a:xfrm>
          <a:off x="0" y="0"/>
          <a:ext cx="5450054" cy="171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39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Малые СХТП любой организационно-правовой формы кроме КФХ и 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действующие более 24 месяцев с даты регистрации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450054" cy="17157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C921-C17F-4587-917F-5D5DA010662C}">
      <dsp:nvSpPr>
        <dsp:cNvPr id="0" name=""/>
        <dsp:cNvSpPr/>
      </dsp:nvSpPr>
      <dsp:spPr>
        <a:xfrm>
          <a:off x="0" y="283638"/>
          <a:ext cx="5450054" cy="32768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грантополучателя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96" y="299634"/>
        <a:ext cx="5418062" cy="295694"/>
      </dsp:txXfrm>
    </dsp:sp>
    <dsp:sp modelId="{9E42A031-7B94-48C1-BF7C-1A7DD5D843C5}">
      <dsp:nvSpPr>
        <dsp:cNvPr id="0" name=""/>
        <dsp:cNvSpPr/>
      </dsp:nvSpPr>
      <dsp:spPr>
        <a:xfrm>
          <a:off x="0" y="412145"/>
          <a:ext cx="5450054" cy="251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39" tIns="17780" rIns="99568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освоения гранта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Достигнуть значений показателей, предусмотренных проектом «</a:t>
          </a:r>
          <a:r>
            <a:rPr lang="ru-RU" sz="1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Агропрогресс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Максимальная вместимость проектов животноводческих ферм – 400 голов маточного КРС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увеличение производства с</a:t>
          </a:r>
          <a:r>
            <a:rPr lang="en-US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2145"/>
        <a:ext cx="5450054" cy="2517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586E-97A8-4E30-8A61-722EE2B9C980}">
      <dsp:nvSpPr>
        <dsp:cNvPr id="0" name=""/>
        <dsp:cNvSpPr/>
      </dsp:nvSpPr>
      <dsp:spPr>
        <a:xfrm>
          <a:off x="0" y="0"/>
          <a:ext cx="5572268" cy="19286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Заявитель 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15" y="9415"/>
        <a:ext cx="5553438" cy="174030"/>
      </dsp:txXfrm>
    </dsp:sp>
    <dsp:sp modelId="{122A63C2-FF72-4F7E-9999-2C5DCEFD58FC}">
      <dsp:nvSpPr>
        <dsp:cNvPr id="0" name=""/>
        <dsp:cNvSpPr/>
      </dsp:nvSpPr>
      <dsp:spPr>
        <a:xfrm>
          <a:off x="0" y="196636"/>
          <a:ext cx="5572268" cy="1019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20" tIns="13970" rIns="78232" bIns="13970" numCol="1" spcCol="1270" anchor="t" anchorCtr="0">
          <a:noAutofit/>
        </a:bodyPr>
        <a:lstStyle/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Сельскохозяйственный потребительский перерабатывающий и (или) сбытовой кооператив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Регистрация на сельской территории или на территории сельской агломерации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Осуществление деятельности не менее 12 месяцев с даты регистрации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Наличие  не менее 10 членов в составе кооператива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 менее 70 % выручки </a:t>
          </a:r>
          <a:r>
            <a:rPr lang="ru-RU" sz="105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должно формироваться за счет осуществления перерабатывающей и (или) сбытовой деятельности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6636"/>
        <a:ext cx="5572268" cy="1019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7C921-C17F-4587-917F-5D5DA010662C}">
      <dsp:nvSpPr>
        <dsp:cNvPr id="0" name=""/>
        <dsp:cNvSpPr/>
      </dsp:nvSpPr>
      <dsp:spPr>
        <a:xfrm>
          <a:off x="0" y="393099"/>
          <a:ext cx="5572268" cy="24694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66725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Обязательства </a:t>
          </a:r>
          <a:r>
            <a:rPr lang="ru-RU" sz="105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грантополучателя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55" y="405154"/>
        <a:ext cx="5548158" cy="222838"/>
      </dsp:txXfrm>
    </dsp:sp>
    <dsp:sp modelId="{9E42A031-7B94-48C1-BF7C-1A7DD5D843C5}">
      <dsp:nvSpPr>
        <dsp:cNvPr id="0" name=""/>
        <dsp:cNvSpPr/>
      </dsp:nvSpPr>
      <dsp:spPr>
        <a:xfrm>
          <a:off x="0" y="617628"/>
          <a:ext cx="5572268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20" tIns="13970" rIns="78232" bIns="13970" numCol="1" spcCol="1270" anchor="t" anchorCtr="0">
          <a:noAutofit/>
        </a:bodyPr>
        <a:lstStyle/>
        <a:p>
          <a:pPr marL="57150" lvl="1" indent="-57150" algn="just" defTabSz="466725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Осуществлять деятельность не менее 5 лет с даты получения гранта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Создать не менее 1 нового постоянного </a:t>
          </a:r>
          <a:r>
            <a:rPr lang="ru-RU" sz="105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раб.места</a:t>
          </a: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на каждые 3 млн руб. гранта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Достигнуть значения показателей, предусмотренных проектом развития МТБ </a:t>
          </a:r>
          <a:r>
            <a:rPr lang="ru-RU" sz="105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14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Обеспечить прирост выручки от реализации с</a:t>
          </a:r>
          <a:r>
            <a:rPr lang="en-US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05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</a:t>
          </a: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just" defTabSz="466725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05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17628"/>
        <a:ext cx="5572268" cy="11592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830A1-F204-433F-97AE-13D8D131F594}">
      <dsp:nvSpPr>
        <dsp:cNvPr id="0" name=""/>
        <dsp:cNvSpPr/>
      </dsp:nvSpPr>
      <dsp:spPr>
        <a:xfrm>
          <a:off x="0" y="0"/>
          <a:ext cx="4664028" cy="46640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73591-8177-43FA-8C8B-2745FD723F7C}">
      <dsp:nvSpPr>
        <dsp:cNvPr id="0" name=""/>
        <dsp:cNvSpPr/>
      </dsp:nvSpPr>
      <dsp:spPr>
        <a:xfrm>
          <a:off x="2332014" y="0"/>
          <a:ext cx="8941039" cy="46640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до 10 млн рублей</a:t>
          </a:r>
          <a:endParaRPr lang="ru-RU" sz="16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2014" y="0"/>
        <a:ext cx="4470519" cy="991105"/>
      </dsp:txXfrm>
    </dsp:sp>
    <dsp:sp modelId="{65913E77-682D-430C-80A7-81B8DA8C084C}">
      <dsp:nvSpPr>
        <dsp:cNvPr id="0" name=""/>
        <dsp:cNvSpPr/>
      </dsp:nvSpPr>
      <dsp:spPr>
        <a:xfrm>
          <a:off x="612153" y="991105"/>
          <a:ext cx="3439720" cy="34397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AA9D4-8BA6-48A5-8A98-63016475A2A2}">
      <dsp:nvSpPr>
        <dsp:cNvPr id="0" name=""/>
        <dsp:cNvSpPr/>
      </dsp:nvSpPr>
      <dsp:spPr>
        <a:xfrm>
          <a:off x="2305906" y="1098270"/>
          <a:ext cx="8941039" cy="18245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до 3 млн рублей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5906" y="1098270"/>
        <a:ext cx="4470519" cy="525712"/>
      </dsp:txXfrm>
    </dsp:sp>
    <dsp:sp modelId="{C5C91C93-354F-44BF-9504-4D47C6EC92A8}">
      <dsp:nvSpPr>
        <dsp:cNvPr id="0" name=""/>
        <dsp:cNvSpPr/>
      </dsp:nvSpPr>
      <dsp:spPr>
        <a:xfrm>
          <a:off x="1224307" y="1982211"/>
          <a:ext cx="2215413" cy="22154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5BDA1-62E7-4890-944E-9321D8B89036}">
      <dsp:nvSpPr>
        <dsp:cNvPr id="0" name=""/>
        <dsp:cNvSpPr/>
      </dsp:nvSpPr>
      <dsp:spPr>
        <a:xfrm>
          <a:off x="2305906" y="1758743"/>
          <a:ext cx="8941039" cy="11431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Возмещение 50% затрат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до 10 млн рубл</a:t>
          </a:r>
          <a:r>
            <a:rPr lang="ru-RU" sz="14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ей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5906" y="1758743"/>
        <a:ext cx="4470519" cy="511390"/>
      </dsp:txXfrm>
    </dsp:sp>
    <dsp:sp modelId="{742F42ED-4967-4A4F-A780-582338B69A82}">
      <dsp:nvSpPr>
        <dsp:cNvPr id="0" name=""/>
        <dsp:cNvSpPr/>
      </dsp:nvSpPr>
      <dsp:spPr>
        <a:xfrm>
          <a:off x="1836461" y="2973317"/>
          <a:ext cx="991105" cy="9911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8091A-6F07-490D-B36D-1F66B41ABCE2}">
      <dsp:nvSpPr>
        <dsp:cNvPr id="0" name=""/>
        <dsp:cNvSpPr/>
      </dsp:nvSpPr>
      <dsp:spPr>
        <a:xfrm>
          <a:off x="2332014" y="2973317"/>
          <a:ext cx="8941039" cy="9911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7129"/>
              <a:satOff val="4478"/>
              <a:lumOff val="19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Возмещение до 15% затрат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без ограничения суммы возмещения</a:t>
          </a:r>
          <a:endParaRPr lang="ru-RU" sz="1600" b="1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2014" y="2973317"/>
        <a:ext cx="4470519" cy="991105"/>
      </dsp:txXfrm>
    </dsp:sp>
    <dsp:sp modelId="{2D226913-023C-4972-A65E-03683EDA7234}">
      <dsp:nvSpPr>
        <dsp:cNvPr id="0" name=""/>
        <dsp:cNvSpPr/>
      </dsp:nvSpPr>
      <dsp:spPr>
        <a:xfrm>
          <a:off x="6802533" y="0"/>
          <a:ext cx="4470519" cy="9911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приобретение техники и оборудования для внесения в неделимый фонд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Перечень определяет Министерство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2533" y="0"/>
        <a:ext cx="4470519" cy="991105"/>
      </dsp:txXfrm>
    </dsp:sp>
    <dsp:sp modelId="{65E83732-29EC-49DB-8DB7-02EB72754E5C}">
      <dsp:nvSpPr>
        <dsp:cNvPr id="0" name=""/>
        <dsp:cNvSpPr/>
      </dsp:nvSpPr>
      <dsp:spPr>
        <a:xfrm>
          <a:off x="6770837" y="938294"/>
          <a:ext cx="4470519" cy="21067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приобретение имущества с целью передачи в собственность членов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Перечень определен приказом МСХ РФ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приобретение КРС в целях замены КРС больного или инфицированного лейкозом, принадлежащим членам </a:t>
          </a:r>
          <a:r>
            <a:rPr lang="ru-RU" sz="1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СПоК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0837" y="938294"/>
        <a:ext cx="4470519" cy="2106764"/>
      </dsp:txXfrm>
    </dsp:sp>
    <dsp:sp modelId="{29C7FC63-EE52-4DF2-AFDC-3A22149B8ADA}">
      <dsp:nvSpPr>
        <dsp:cNvPr id="0" name=""/>
        <dsp:cNvSpPr/>
      </dsp:nvSpPr>
      <dsp:spPr>
        <a:xfrm>
          <a:off x="6802533" y="2973317"/>
          <a:ext cx="4470519" cy="9911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реализацию с</a:t>
          </a:r>
          <a:r>
            <a:rPr lang="en-US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х продукции, принятой от членов кооператива</a:t>
          </a:r>
          <a:b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(увеличен </a:t>
          </a:r>
          <a:r>
            <a:rPr lang="ru-RU" sz="1100" kern="12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макс.объем</a:t>
          </a:r>
          <a: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выручки: 10% – от 100 тыс. до </a:t>
          </a:r>
          <a:b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 </a:t>
          </a:r>
          <a:r>
            <a:rPr lang="ru-RU" sz="1100" kern="12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., 12% - от 5 </a:t>
          </a:r>
          <a:r>
            <a:rPr lang="ru-RU" sz="1100" kern="12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до 10 </a:t>
          </a:r>
          <a:r>
            <a:rPr lang="ru-RU" sz="1100" kern="12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., 15% -  от 10 </a:t>
          </a:r>
          <a:r>
            <a:rPr lang="ru-RU" sz="1100" kern="12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 до 25 </a:t>
          </a:r>
          <a:r>
            <a:rPr lang="ru-RU" sz="1100" kern="1200" dirty="0" err="1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млн.руб</a:t>
          </a:r>
          <a:r>
            <a:rPr lang="ru-RU" sz="1100" kern="12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.)</a:t>
          </a:r>
          <a:endParaRPr lang="ru-RU" sz="11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2533" y="2973317"/>
        <a:ext cx="4470519" cy="991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5B90-4E3E-41EE-95DD-0F57866A2B3E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872-EDB5-4996-B5BC-E58FD972D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D872-EDB5-4996-B5BC-E58FD972D40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7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7017-75BB-4B4F-8E6D-86441B74F186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8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B5E1-8206-45A5-9223-6B2DD9C5ED74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1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D422-C81D-4FED-B970-C127735010F8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46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C877-5084-462C-A7C0-822688C551F9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9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16F4-1942-4BE6-8BD1-55E8816CDB39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2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6AE9-7812-4223-876F-057E73D61545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1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F6C6-B596-408B-A8D7-C7D8D9FA324C}" type="datetime1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6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7EF5-BEF9-45E4-8F3F-32F86A96BDD1}" type="datetime1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3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3C8B-D364-486B-BBDB-6175FCB18F40}" type="datetime1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7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8D2C-80AB-4729-B558-01466992F1EF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2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70E-77FF-429B-ADE2-F28B8F841143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9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775B-4258-435B-9C51-B6604E2360AE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5754-9B92-474F-AFAB-D498CD632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6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chart" Target="../charts/chart3.xml"/><Relationship Id="rId10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QuickStyle" Target="../diagrams/quickStyle8.xml"/><Relationship Id="rId5" Type="http://schemas.openxmlformats.org/officeDocument/2006/relationships/diagramQuickStyle" Target="../diagrams/quickStyle7.xml"/><Relationship Id="rId15" Type="http://schemas.openxmlformats.org/officeDocument/2006/relationships/chart" Target="../charts/chart5.xml"/><Relationship Id="rId10" Type="http://schemas.openxmlformats.org/officeDocument/2006/relationships/diagramLayout" Target="../diagrams/layout8.xml"/><Relationship Id="rId4" Type="http://schemas.openxmlformats.org/officeDocument/2006/relationships/diagramLayout" Target="../diagrams/layout7.xml"/><Relationship Id="rId9" Type="http://schemas.openxmlformats.org/officeDocument/2006/relationships/diagramData" Target="../diagrams/data8.xml"/><Relationship Id="rId1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179"/>
          <a:stretch/>
        </p:blipFill>
        <p:spPr>
          <a:xfrm>
            <a:off x="0" y="13648"/>
            <a:ext cx="12192000" cy="6844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74208" y="1433015"/>
            <a:ext cx="9144000" cy="2606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МАЛЫХ ФОРМ ХОЗЯЙСТВОВАНИЯ В АПК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2330" y="272956"/>
            <a:ext cx="10367341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СЕЛЬСКОГО </a:t>
            </a:r>
            <a:r>
              <a:rPr lang="ru-RU" dirty="0" smtClean="0"/>
              <a:t>ХОЗЯЙСТВА И ПРОДОВОЛЬСТВИЯ РЕСПУБЛИКИ ТАТАРСТАН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29" y="1900450"/>
            <a:ext cx="1563602" cy="1671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61" y="193793"/>
            <a:ext cx="650269" cy="65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7" y="-15240"/>
            <a:ext cx="12192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4716" y="266886"/>
            <a:ext cx="10017457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рант 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проектов «</a:t>
            </a:r>
            <a:r>
              <a:rPr lang="ru-RU" sz="16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230" b="46382"/>
          <a:stretch/>
        </p:blipFill>
        <p:spPr>
          <a:xfrm flipH="1">
            <a:off x="9662365" y="3675766"/>
            <a:ext cx="2365762" cy="267530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59970100"/>
              </p:ext>
            </p:extLst>
          </p:nvPr>
        </p:nvGraphicFramePr>
        <p:xfrm>
          <a:off x="411716" y="1766737"/>
          <a:ext cx="5190350" cy="433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5921826" y="700982"/>
            <a:ext cx="5680168" cy="1412670"/>
            <a:chOff x="3745940" y="943493"/>
            <a:chExt cx="7829760" cy="141267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227272" y="1878491"/>
              <a:ext cx="5374944" cy="477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1,5 млн рублей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на все виды деятельности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745940" y="943493"/>
              <a:ext cx="5306328" cy="477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млн рублей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на разведение КРС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227272" y="1377915"/>
              <a:ext cx="7348428" cy="7644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млн рублей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если </a:t>
              </a:r>
              <a:r>
                <a:rPr lang="ru-RU" sz="1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грантополучатель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вносит часть средств гранта в неделимый фонд сельскохозяйственного потребительского кооператива, членом которого он является</a:t>
              </a:r>
            </a:p>
            <a:p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40374666"/>
              </p:ext>
            </p:extLst>
          </p:nvPr>
        </p:nvGraphicFramePr>
        <p:xfrm>
          <a:off x="383177" y="3413760"/>
          <a:ext cx="5179081" cy="444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166464194"/>
              </p:ext>
            </p:extLst>
          </p:nvPr>
        </p:nvGraphicFramePr>
        <p:xfrm>
          <a:off x="213304" y="834891"/>
          <a:ext cx="4312841" cy="242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2" name="Овал 21"/>
          <p:cNvSpPr/>
          <p:nvPr/>
        </p:nvSpPr>
        <p:spPr>
          <a:xfrm>
            <a:off x="2124138" y="1501254"/>
            <a:ext cx="1219563" cy="1214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07896" y="2994241"/>
            <a:ext cx="6520231" cy="3685015"/>
            <a:chOff x="5507896" y="2994241"/>
            <a:chExt cx="6520231" cy="368501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07896" y="3033199"/>
              <a:ext cx="6520231" cy="3646057"/>
              <a:chOff x="0" y="1196492"/>
              <a:chExt cx="6364913" cy="1979115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1196492"/>
                <a:ext cx="6364913" cy="197911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Прямоугольник 23"/>
              <p:cNvSpPr/>
              <p:nvPr/>
            </p:nvSpPr>
            <p:spPr>
              <a:xfrm>
                <a:off x="0" y="1196493"/>
                <a:ext cx="6364913" cy="17809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2086" tIns="15240" rIns="85344" bIns="15240" numCol="1" spcCol="1270" anchor="t" anchorCtr="0">
                <a:noAutofit/>
              </a:bodyPr>
              <a:lstStyle/>
              <a:p>
                <a:pPr marL="114300" lvl="1" indent="-114300" algn="just" defTabSz="533400">
                  <a:lnSpc>
                    <a:spcPct val="15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Земля с/х назначения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ПСД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приобретение, строительство, ремонт,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модернизация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(или) переустройство производственных и складских зданий, помещений, пристроек и сооружений, необходимых для производства, хранения и переработки сельскохозяйственной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продукции;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подключение к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электрическим, водо-, газо- и теплопроводным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сетям;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сельскохозяйственных животных (кроме свиней) и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птицы, рыбопосадочного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материала;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сельскохозяйственной техники,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грузового автотранспорта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спец. автотранспорта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транспортировки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с/х продукции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осуществления мобильной торговли, оборудования для производства, переработки и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хранения.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Список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имущества определяет РОУАПК;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риобретение рыбопосадочного материала;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посадочного материала для закладки многолетних насаждений, в том числе виноградников;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погашение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основного долга по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кредитам, но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более 20% стоимости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проекта;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внесение не менее 25 процентов, но не более 50 процентов средств гранта в неделимый фонд сельскохозяйственного потребительского кооператива, членом которого является заявитель</a:t>
                </a:r>
                <a:r>
                  <a:rPr lang="ru-RU" sz="900" dirty="0"/>
                  <a:t>;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5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721547" y="2994241"/>
              <a:ext cx="6306580" cy="419519"/>
              <a:chOff x="0" y="723544"/>
              <a:chExt cx="5450054" cy="597533"/>
            </a:xfrm>
            <a:scene3d>
              <a:camera prst="orthographicFront"/>
              <a:lightRig rig="flat" dir="t"/>
            </a:scene3d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0" y="723544"/>
                <a:ext cx="5450054" cy="597533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29169" y="752713"/>
                <a:ext cx="5391716" cy="53919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</a:t>
                </a:r>
                <a:r>
                  <a:rPr lang="ru-RU" sz="1200" kern="12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Целевка</a:t>
                </a:r>
                <a:r>
                  <a:rPr lang="ru-RU" sz="12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lang="ru-RU" sz="12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6323266" y="2736059"/>
            <a:ext cx="2824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освоения гранта – 18 мес.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288430" y="2102096"/>
            <a:ext cx="5705944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млн рублей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грантополучатель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вносит часть средств гранта в неделимый фонд сельскохозяйственного потребительского кооператива, членом которого он является</a:t>
            </a:r>
          </a:p>
        </p:txBody>
      </p:sp>
    </p:spTree>
    <p:extLst>
      <p:ext uri="{BB962C8B-B14F-4D97-AF65-F5344CB8AC3E}">
        <p14:creationId xmlns:p14="http://schemas.microsoft.com/office/powerpoint/2010/main" val="3232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60"/>
            <a:ext cx="12192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4716" y="354812"/>
            <a:ext cx="10017457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рант 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проектов развития семейных ферм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230" b="46382"/>
          <a:stretch/>
        </p:blipFill>
        <p:spPr>
          <a:xfrm flipH="1">
            <a:off x="9662365" y="3675766"/>
            <a:ext cx="2365762" cy="267530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59892950"/>
              </p:ext>
            </p:extLst>
          </p:nvPr>
        </p:nvGraphicFramePr>
        <p:xfrm>
          <a:off x="245216" y="3694793"/>
          <a:ext cx="5450054" cy="152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20990" y="1324769"/>
            <a:ext cx="7532810" cy="129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млн рублей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КРС мясного и молочного направления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–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 иные виды деятельности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освоения гранта – 24 мес.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818156815"/>
              </p:ext>
            </p:extLst>
          </p:nvPr>
        </p:nvGraphicFramePr>
        <p:xfrm>
          <a:off x="245216" y="4737533"/>
          <a:ext cx="5450054" cy="235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03690" y="1057979"/>
            <a:ext cx="3717300" cy="2617787"/>
            <a:chOff x="739417" y="1057979"/>
            <a:chExt cx="3717300" cy="26177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39417" y="1057979"/>
              <a:ext cx="3717300" cy="2617787"/>
              <a:chOff x="170895" y="1005424"/>
              <a:chExt cx="3717300" cy="2617787"/>
            </a:xfrm>
          </p:grpSpPr>
          <p:graphicFrame>
            <p:nvGraphicFramePr>
              <p:cNvPr id="21" name="Диаграмма 20"/>
              <p:cNvGraphicFramePr/>
              <p:nvPr>
                <p:extLst>
                  <p:ext uri="{D42A27DB-BD31-4B8C-83A1-F6EECF244321}">
                    <p14:modId xmlns:p14="http://schemas.microsoft.com/office/powerpoint/2010/main" val="511493184"/>
                  </p:ext>
                </p:extLst>
              </p:nvPr>
            </p:nvGraphicFramePr>
            <p:xfrm>
              <a:off x="170895" y="1005424"/>
              <a:ext cx="3635364" cy="19628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22" name="Прямоугольник 21"/>
              <p:cNvSpPr/>
              <p:nvPr/>
            </p:nvSpPr>
            <p:spPr>
              <a:xfrm>
                <a:off x="295868" y="2935884"/>
                <a:ext cx="3592327" cy="6873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i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«классическая» схема финансирования стоимости проекта</a:t>
                </a:r>
                <a:endParaRPr lang="ru-RU" sz="1200" b="1" i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2091512" y="1528549"/>
              <a:ext cx="1226438" cy="12362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проекта – </a:t>
              </a:r>
              <a:r>
                <a:rPr lang="ru-RU" sz="1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50 млн </a:t>
              </a: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4661193" y="2701249"/>
            <a:ext cx="5476337" cy="910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вместимость проектов животноводческих ферм – 400 голов маточного КРС, </a:t>
            </a:r>
            <a:b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ru-RU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усл.голов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маточного МРС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436" t="5522" r="18955"/>
          <a:stretch/>
        </p:blipFill>
        <p:spPr>
          <a:xfrm>
            <a:off x="4535244" y="2631008"/>
            <a:ext cx="411186" cy="40466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705484" y="3733083"/>
            <a:ext cx="6520231" cy="3685014"/>
            <a:chOff x="5507896" y="2994242"/>
            <a:chExt cx="6520231" cy="368501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5507896" y="3033199"/>
              <a:ext cx="6520231" cy="3646057"/>
              <a:chOff x="0" y="1196492"/>
              <a:chExt cx="6364913" cy="1979115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0" y="1196492"/>
                <a:ext cx="6364913" cy="197911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Прямоугольник 36"/>
              <p:cNvSpPr/>
              <p:nvPr/>
            </p:nvSpPr>
            <p:spPr>
              <a:xfrm>
                <a:off x="0" y="1196492"/>
                <a:ext cx="6172032" cy="19791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2086" tIns="15240" rIns="85344" bIns="15240" numCol="1" spcCol="1270" anchor="t" anchorCtr="0">
                <a:noAutofit/>
              </a:bodyPr>
              <a:lstStyle/>
              <a:p>
                <a:pPr marL="114300" lvl="1" indent="-114300" algn="just" defTabSz="533400">
                  <a:lnSpc>
                    <a:spcPct val="15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ПСД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приобретение, строительство,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реконструкция, капитальный ремонт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модернизация объектов для производства, хранения и переработки с/х продукции;</a:t>
                </a:r>
                <a:endParaRPr lang="ru-RU" sz="10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сельскохозяйственных животных (кроме свиней) и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птицы, рыбопосадочного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материала;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комплектация объектов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оборудованием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сельскохозяйственной техникой и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спецтранспортом </a:t>
                </a: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их монтаж. Список 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имущества определяет Министерством сельского хозяйства и продовольствия РТ;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105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105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риобретение автономных источников электро-, газоснабжения, обустройство автономных источников водоснабжения.</a:t>
                </a: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5721547" y="2994242"/>
              <a:ext cx="6272827" cy="399040"/>
              <a:chOff x="0" y="723545"/>
              <a:chExt cx="5420885" cy="568364"/>
            </a:xfrm>
            <a:scene3d>
              <a:camera prst="orthographicFront"/>
              <a:lightRig rig="flat" dir="t"/>
            </a:scene3d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0" y="723545"/>
                <a:ext cx="5274071" cy="56836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5" name="Скругленный прямоугольник 4"/>
              <p:cNvSpPr/>
              <p:nvPr/>
            </p:nvSpPr>
            <p:spPr>
              <a:xfrm>
                <a:off x="29169" y="752713"/>
                <a:ext cx="5391716" cy="53919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</a:t>
                </a:r>
                <a:r>
                  <a:rPr lang="ru-RU" sz="1200" kern="12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Целевка</a:t>
                </a:r>
                <a:r>
                  <a:rPr lang="ru-RU" sz="12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lang="ru-RU" sz="12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8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193" y="384257"/>
            <a:ext cx="10017457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рант на реализацию проектов «</a:t>
            </a:r>
            <a:r>
              <a:rPr lang="ru-RU" sz="16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Агропрогресс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5230" b="46382"/>
          <a:stretch/>
        </p:blipFill>
        <p:spPr>
          <a:xfrm flipH="1">
            <a:off x="9600066" y="3681044"/>
            <a:ext cx="2365762" cy="2675306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76510625"/>
              </p:ext>
            </p:extLst>
          </p:nvPr>
        </p:nvGraphicFramePr>
        <p:xfrm>
          <a:off x="288094" y="2685447"/>
          <a:ext cx="5450054" cy="2327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959952547"/>
              </p:ext>
            </p:extLst>
          </p:nvPr>
        </p:nvGraphicFramePr>
        <p:xfrm>
          <a:off x="316932" y="3970704"/>
          <a:ext cx="5450054" cy="301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6528759" y="184638"/>
            <a:ext cx="4843819" cy="2242039"/>
            <a:chOff x="6528759" y="858888"/>
            <a:chExt cx="4843819" cy="2309950"/>
          </a:xfrm>
        </p:grpSpPr>
        <p:graphicFrame>
          <p:nvGraphicFramePr>
            <p:cNvPr id="27" name="Диаграмма 26"/>
            <p:cNvGraphicFramePr/>
            <p:nvPr>
              <p:extLst>
                <p:ext uri="{D42A27DB-BD31-4B8C-83A1-F6EECF244321}">
                  <p14:modId xmlns:p14="http://schemas.microsoft.com/office/powerpoint/2010/main" val="2594133162"/>
                </p:ext>
              </p:extLst>
            </p:nvPr>
          </p:nvGraphicFramePr>
          <p:xfrm>
            <a:off x="6528759" y="858888"/>
            <a:ext cx="4843819" cy="230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30" name="Овал 29"/>
            <p:cNvSpPr/>
            <p:nvPr/>
          </p:nvSpPr>
          <p:spPr>
            <a:xfrm>
              <a:off x="8030574" y="1299068"/>
              <a:ext cx="1569492" cy="150490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проекта – </a:t>
              </a:r>
              <a:br>
                <a:rPr lang="ru-RU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150 млн </a:t>
              </a:r>
              <a:r>
                <a:rPr lang="ru-RU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41193" y="1142080"/>
            <a:ext cx="5343856" cy="1531290"/>
            <a:chOff x="204716" y="1450907"/>
            <a:chExt cx="5343856" cy="153129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04716" y="1450907"/>
              <a:ext cx="4922916" cy="6664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млн рублей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все виды деятельности</a:t>
              </a:r>
            </a:p>
            <a:p>
              <a:endPara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освоения гранта – 24 мес.</a:t>
              </a:r>
            </a:p>
            <a:p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04716" y="2215804"/>
              <a:ext cx="5343856" cy="7663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 проекта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только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участием льготного инвестиционного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кредита </a:t>
              </a:r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принципах проектного финансирования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313899" y="2203726"/>
              <a:ext cx="5036023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380306" y="2426677"/>
            <a:ext cx="5450054" cy="4431323"/>
            <a:chOff x="0" y="-302542"/>
            <a:chExt cx="5450054" cy="227594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5450054" cy="17157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0" y="-302542"/>
              <a:ext cx="5450054" cy="2275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039" tIns="17780" rIns="99568" bIns="17780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Малые СХТП любой организационно-правовой формы кроме КФХ и  </a:t>
              </a:r>
              <a:r>
                <a:rPr lang="ru-RU" sz="1200" kern="1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СПоК</a:t>
              </a:r>
              <a:r>
                <a:rPr lang="ru-RU" sz="1200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действующие более 24 месяцев с даты регистрации</a:t>
              </a:r>
              <a:endParaRPr lang="ru-RU" sz="12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Регистрация на сельской территории или на территории сельской агломерации</a:t>
              </a: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12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приобретение, строительство, </a:t>
              </a: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реконструкция,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капитальный ремонт или </a:t>
              </a: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модернизация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объектов для производства, хранения и переработки сельскохозяйственной продукции;</a:t>
              </a: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комплектация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производственной базы для производства, хранения и переработки сельскохозяйственной продукции оборудованием, сельскохозяйственной техникой и специализированным транспортом с учётом их доставки и их монтаж;</a:t>
              </a: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сельскохозяйственных животных (за исключением свиней), птицы и рыбопосадочного материала с учётом их доставки. При этом планируемое маточное поголовье крупного рогатого скота не должно превышать 400 голов; </a:t>
              </a: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автономных источников электро-, газоснабжения, обустройство автономных источников водоснабжения;</a:t>
              </a: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уплату основного долга не более 30 процентов стоимости проекта </a:t>
              </a:r>
              <a:r>
                <a:rPr lang="ru-RU" sz="9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грантополучателя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указанного в </a:t>
              </a: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бизнес - плане,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планируемого к реализации с привлечением инвестиционного кредита;</a:t>
              </a: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9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уплату процентов по инвестиционному кредиту, полученному в счёт обеспечения гранта «</a:t>
              </a:r>
              <a:r>
                <a:rPr lang="ru-RU" sz="9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Агропрогресс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в течение не более 18 месяцев с даты получения гранта.</a:t>
              </a: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Приобретение имущества, ранее приобретённого с участием средств государственной поддержки, за счёт средств гранта «</a:t>
              </a:r>
              <a:r>
                <a:rPr lang="ru-RU" sz="9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Агропрогресс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 не допускается.</a:t>
              </a:r>
            </a:p>
            <a:p>
              <a:pPr marL="114300" lvl="1" indent="-114300" algn="just" defTabSz="622300">
                <a:lnSpc>
                  <a:spcPct val="114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1200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6563133" y="3295908"/>
            <a:ext cx="5184730" cy="38513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Целевка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4716" y="389982"/>
            <a:ext cx="10017457" cy="5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рант 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реализацию проектов развития материально-технической базы </a:t>
            </a:r>
            <a:r>
              <a:rPr lang="ru-RU" sz="16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22845436"/>
              </p:ext>
            </p:extLst>
          </p:nvPr>
        </p:nvGraphicFramePr>
        <p:xfrm>
          <a:off x="279892" y="3609741"/>
          <a:ext cx="5572268" cy="121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8843749" y="3748139"/>
            <a:ext cx="3261723" cy="25771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46776" y="1374262"/>
            <a:ext cx="2948842" cy="2024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млн рублей –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приобретение производственных объектов, оборудования, спецтехники и транспорта, мощностей для хранения продукции, торговых объектов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освоения гранта – 24 мес.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90021927"/>
              </p:ext>
            </p:extLst>
          </p:nvPr>
        </p:nvGraphicFramePr>
        <p:xfrm>
          <a:off x="279892" y="4837843"/>
          <a:ext cx="5572268" cy="214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872677" y="1088488"/>
            <a:ext cx="3717300" cy="2551112"/>
            <a:chOff x="739417" y="1057979"/>
            <a:chExt cx="3717300" cy="255111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739417" y="1057979"/>
              <a:ext cx="3717300" cy="2551112"/>
              <a:chOff x="170895" y="1005424"/>
              <a:chExt cx="3717300" cy="2551112"/>
            </a:xfrm>
          </p:grpSpPr>
          <p:graphicFrame>
            <p:nvGraphicFramePr>
              <p:cNvPr id="20" name="Диаграмма 19"/>
              <p:cNvGraphicFramePr/>
              <p:nvPr>
                <p:extLst>
                  <p:ext uri="{D42A27DB-BD31-4B8C-83A1-F6EECF244321}">
                    <p14:modId xmlns:p14="http://schemas.microsoft.com/office/powerpoint/2010/main" val="2081616990"/>
                  </p:ext>
                </p:extLst>
              </p:nvPr>
            </p:nvGraphicFramePr>
            <p:xfrm>
              <a:off x="170895" y="1005424"/>
              <a:ext cx="3635364" cy="19628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4"/>
              </a:graphicData>
            </a:graphic>
          </p:graphicFrame>
          <p:sp>
            <p:nvSpPr>
              <p:cNvPr id="22" name="Прямоугольник 21"/>
              <p:cNvSpPr/>
              <p:nvPr/>
            </p:nvSpPr>
            <p:spPr>
              <a:xfrm>
                <a:off x="295868" y="2869209"/>
                <a:ext cx="3592327" cy="6873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i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«классическая» схема финансирования стоимости проекта</a:t>
                </a:r>
                <a:endParaRPr lang="ru-RU" sz="1050" b="1" i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Овал 18"/>
            <p:cNvSpPr/>
            <p:nvPr/>
          </p:nvSpPr>
          <p:spPr>
            <a:xfrm>
              <a:off x="2091512" y="1528549"/>
              <a:ext cx="1226438" cy="123625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проекта – </a:t>
              </a:r>
              <a:r>
                <a:rPr lang="ru-RU" sz="1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116 млн </a:t>
              </a: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820920" y="1031053"/>
            <a:ext cx="4197375" cy="2561511"/>
            <a:chOff x="7274976" y="1013705"/>
            <a:chExt cx="4197375" cy="256151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7274976" y="1013705"/>
              <a:ext cx="4197375" cy="2561511"/>
              <a:chOff x="159647" y="1002094"/>
              <a:chExt cx="4197375" cy="2561511"/>
            </a:xfrm>
          </p:grpSpPr>
          <p:graphicFrame>
            <p:nvGraphicFramePr>
              <p:cNvPr id="26" name="Диаграмма 25"/>
              <p:cNvGraphicFramePr/>
              <p:nvPr>
                <p:extLst>
                  <p:ext uri="{D42A27DB-BD31-4B8C-83A1-F6EECF244321}">
                    <p14:modId xmlns:p14="http://schemas.microsoft.com/office/powerpoint/2010/main" val="1019976779"/>
                  </p:ext>
                </p:extLst>
              </p:nvPr>
            </p:nvGraphicFramePr>
            <p:xfrm>
              <a:off x="159647" y="1002094"/>
              <a:ext cx="3943483" cy="19628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sp>
            <p:nvSpPr>
              <p:cNvPr id="27" name="Прямоугольник 26"/>
              <p:cNvSpPr/>
              <p:nvPr/>
            </p:nvSpPr>
            <p:spPr>
              <a:xfrm>
                <a:off x="241584" y="2876278"/>
                <a:ext cx="4115438" cy="68732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50" i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схема финансирования стоимости проекта, реализуемого с участием льготного инвестиционного кредита</a:t>
                </a:r>
                <a:endParaRPr lang="ru-RU" sz="1050" b="1" i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Овал 24"/>
            <p:cNvSpPr/>
            <p:nvPr/>
          </p:nvSpPr>
          <p:spPr>
            <a:xfrm>
              <a:off x="8487767" y="1376958"/>
              <a:ext cx="1304023" cy="126728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Стоимость проекта – </a:t>
              </a:r>
              <a:r>
                <a:rPr lang="ru-RU" sz="1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350 млн </a:t>
              </a:r>
              <a:r>
                <a:rPr lang="ru-RU" sz="1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рублей</a:t>
              </a:r>
              <a:endPara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819822" y="3595666"/>
            <a:ext cx="6398305" cy="3685014"/>
            <a:chOff x="5507896" y="2994242"/>
            <a:chExt cx="6520231" cy="3685014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5507896" y="3033199"/>
              <a:ext cx="6520231" cy="3646057"/>
              <a:chOff x="0" y="1196492"/>
              <a:chExt cx="6364913" cy="1979115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0" y="1196492"/>
                <a:ext cx="6364913" cy="197911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Прямоугольник 33"/>
              <p:cNvSpPr/>
              <p:nvPr/>
            </p:nvSpPr>
            <p:spPr>
              <a:xfrm>
                <a:off x="0" y="1196492"/>
                <a:ext cx="6172032" cy="197911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2086" tIns="15240" rIns="85344" bIns="15240" numCol="1" spcCol="1270" anchor="t" anchorCtr="0">
                <a:noAutofit/>
              </a:bodyPr>
              <a:lstStyle/>
              <a:p>
                <a:pPr marL="114300" lvl="1" indent="-114300" algn="just" defTabSz="533400">
                  <a:lnSpc>
                    <a:spcPct val="15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приобретение, строительство, реконструкция, капитальный ремонт, модернизация объектов для сбора, хранения, убоя и переработки с/х продукции;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и монтаж оборудования и техники для производственных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объектов.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Список имущества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определяет Министерство;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спецтранспорта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фургонов, прицепов, полуприцепов, вагонов, контейнеров для транспортировки. Список имущества определяет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Министерство;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и монтаж оборудования для рыбоводной инфраструктуры и </a:t>
                </a:r>
                <a:r>
                  <a:rPr lang="ru-RU" sz="9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аквакультуры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Список имущества определяет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погашение не более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20%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привлекаемого на реализацию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проекта;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уплата процентов по кредиту,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течение 18 месяцев с даты получения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гранта;</a:t>
                </a:r>
              </a:p>
              <a:p>
                <a:pPr marL="114300" lvl="1" indent="-114300" algn="just" defTabSz="533400">
                  <a:lnSpc>
                    <a:spcPct val="114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и монтаж оборудования и техники для производственных объектов, предназначенных для первичной переработки льна и (или) технической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конопли. </a:t>
                </a:r>
                <a:r>
                  <a:rPr lang="ru-RU" sz="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Список имущества определяет </a:t>
                </a:r>
                <a:r>
                  <a:rPr lang="ru-RU" sz="9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Министерство.</a:t>
                </a:r>
                <a:endParaRPr lang="ru-RU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algn="just" defTabSz="533400">
                  <a:lnSpc>
                    <a:spcPct val="15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</a:pPr>
                <a:endParaRPr lang="ru-RU" sz="9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5721547" y="2994242"/>
              <a:ext cx="6272827" cy="399040"/>
              <a:chOff x="0" y="723545"/>
              <a:chExt cx="5420885" cy="568364"/>
            </a:xfrm>
            <a:scene3d>
              <a:camera prst="orthographicFront"/>
              <a:lightRig rig="flat" dir="t"/>
            </a:scene3d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0" y="723545"/>
                <a:ext cx="5274071" cy="568364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2" name="Скругленный прямоугольник 4"/>
              <p:cNvSpPr/>
              <p:nvPr/>
            </p:nvSpPr>
            <p:spPr>
              <a:xfrm>
                <a:off x="29169" y="752713"/>
                <a:ext cx="5391716" cy="53919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15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</a:t>
                </a:r>
                <a:r>
                  <a:rPr lang="ru-RU" sz="1200" kern="12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Целевка</a:t>
                </a:r>
                <a:r>
                  <a:rPr lang="ru-RU" sz="1200" kern="12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  <a:endParaRPr lang="ru-RU" sz="1200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66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6602" y="414287"/>
            <a:ext cx="10017457" cy="812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 </a:t>
            </a:r>
            <a:r>
              <a:rPr lang="ru-RU" sz="16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счет средств субсидии на создание системы поддержки фермеров и развитие сельской кооперации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8810414"/>
              </p:ext>
            </p:extLst>
          </p:nvPr>
        </p:nvGraphicFramePr>
        <p:xfrm>
          <a:off x="286601" y="1692322"/>
          <a:ext cx="11273053" cy="466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08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32"/>
            <a:ext cx="12192000" cy="6858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76944" y="2370137"/>
            <a:ext cx="5181600" cy="3307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ведет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на сельской территории или на территории сельской агломерации Республики Татарстан;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в соответствии с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193-ФЗ «О сельскохозяйственной кооперации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(не менее 50% выручки от деятельности членов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редоставляет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бух.отчетность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отчет 1-спр в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УСХиП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РТ;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субъектом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МСП;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объединяет не менее 5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СХТП (кроме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ассоциированных членов);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числа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СХТП,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ЛПХ,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относиться к </a:t>
            </a:r>
            <a:r>
              <a:rPr lang="ru-RU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микропредприятиям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малым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предприятиям.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6172200" y="2129049"/>
            <a:ext cx="5181600" cy="4047914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МСП: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6602" y="299986"/>
            <a:ext cx="10017457" cy="812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 </a:t>
            </a:r>
            <a:r>
              <a:rPr lang="ru-RU" sz="16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счет средств субсидии на создание системы поддержки фермеров и развитие сельской кооперации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6944" y="1783033"/>
            <a:ext cx="5450054" cy="363774"/>
            <a:chOff x="0" y="48762"/>
            <a:chExt cx="5450054" cy="363774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48762"/>
              <a:ext cx="5450054" cy="36377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7758" y="66520"/>
              <a:ext cx="5414538" cy="3282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just" defTabSz="466725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Критерии получателей субсидии</a:t>
              </a:r>
              <a:r>
                <a:rPr lang="ru-RU" sz="1050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05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52538"/>
              </p:ext>
            </p:extLst>
          </p:nvPr>
        </p:nvGraphicFramePr>
        <p:xfrm>
          <a:off x="6172200" y="3253861"/>
          <a:ext cx="554518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76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Микропредприятия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120 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15 чел.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ru-RU" dirty="0" smtClean="0"/>
                        <a:t>Малые предприятия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800 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100 чел.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769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Средние предприятия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2 </a:t>
                      </a:r>
                      <a:r>
                        <a:rPr lang="ru-RU" dirty="0" err="1" smtClean="0"/>
                        <a:t>млрд.руб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101 до 250 чел.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0532"/>
              </p:ext>
            </p:extLst>
          </p:nvPr>
        </p:nvGraphicFramePr>
        <p:xfrm>
          <a:off x="6172201" y="2914227"/>
          <a:ext cx="554082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Работники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5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32"/>
            <a:ext cx="12192000" cy="6858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76944" y="2370137"/>
            <a:ext cx="5181600" cy="33078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специализированное и технологическое оборудование     для переработки с/х продукции;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технологическое оборудование для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выращивания мясного и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молочного КРС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овец, коз и рыбы;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зерносушильное оборудование;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пециализированная техника;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/х техника и оборудование;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пециальный и грузовой автотранспорт.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6335488" y="1722605"/>
            <a:ext cx="5181600" cy="4047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и оборудование поставлены не ранее года, предшествующего году подачи заявки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договорам купли-продажи или лизинга (последние 3 года);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произведена на единой таможенной территории Таможенного союза (Российская Федерация и Республика Беларусь), кроме техники и оборудования по производству свеклы, овощей, ягод, выращивания мясного и молочного КРС, овец, коз, рыбы, а также зерносушильного оборудования и жаток для уборки кукурузы, подсолнечника и рапса.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Тракторы субсидируются только при условии наличия спаренных колес.</a:t>
            </a:r>
          </a:p>
          <a:p>
            <a:pPr algn="just">
              <a:buFontTx/>
              <a:buChar char="-"/>
            </a:pPr>
            <a:endParaRPr lang="ru-RU" sz="20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6602" y="607721"/>
            <a:ext cx="10017457" cy="812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техническую и технологическую модернизацию с/х производства 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6944" y="1783033"/>
            <a:ext cx="5450054" cy="363774"/>
            <a:chOff x="0" y="48762"/>
            <a:chExt cx="5450054" cy="363774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48762"/>
              <a:ext cx="5450054" cy="36377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7758" y="66520"/>
              <a:ext cx="5414538" cy="3282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just" defTabSz="466725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Объекты возмещения затрат</a:t>
              </a:r>
              <a:r>
                <a:rPr lang="ru-RU" sz="105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ru-RU" sz="1050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05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0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332"/>
            <a:ext cx="12192000" cy="6858000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576944" y="2370137"/>
            <a:ext cx="5181600" cy="3307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- 30% от фактических затрат, но не более: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6,0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 трактор;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7,0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 зерноуборочный комбайн, самоходный кормоуборочный комбайн, самоходный овощной комбайн или самоходную жатку (косилку);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 самоходный картофелеуборочный комбайн;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 </a:t>
            </a:r>
            <a:r>
              <a:rPr lang="ru-RU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 самоходный свеклоуборочный комбайн.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виды техники и оборудования возмещаются в размере 30 % от фактических затрат.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6335488" y="1722605"/>
            <a:ext cx="5181600" cy="4047914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sz="20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5754-9B92-474F-AFAB-D498CD6324E3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6602" y="563758"/>
            <a:ext cx="10017457" cy="812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на техническую и технологическую модернизацию с/х производства </a:t>
            </a:r>
            <a:endParaRPr lang="ru-RU" sz="1600" b="1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6944" y="1783033"/>
            <a:ext cx="5450054" cy="363774"/>
            <a:chOff x="0" y="48762"/>
            <a:chExt cx="5450054" cy="363774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48762"/>
              <a:ext cx="5450054" cy="36377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7758" y="66520"/>
              <a:ext cx="5414538" cy="3282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just" defTabSz="466725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Размер субсидии:</a:t>
              </a:r>
              <a:r>
                <a:rPr lang="ru-RU" sz="1200" kern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2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89043613"/>
              </p:ext>
            </p:extLst>
          </p:nvPr>
        </p:nvGraphicFramePr>
        <p:xfrm>
          <a:off x="6878039" y="2609737"/>
          <a:ext cx="4081125" cy="196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9937</TotalTime>
  <Words>1635</Words>
  <Application>Microsoft Office PowerPoint</Application>
  <PresentationFormat>Широкоэкранный</PresentationFormat>
  <Paragraphs>199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Бибарсова Рената Хамзаевна</dc:creator>
  <cp:lastModifiedBy>CK15</cp:lastModifiedBy>
  <cp:revision>256</cp:revision>
  <dcterms:created xsi:type="dcterms:W3CDTF">2020-09-29T09:47:19Z</dcterms:created>
  <dcterms:modified xsi:type="dcterms:W3CDTF">2021-02-25T12:45:48Z</dcterms:modified>
</cp:coreProperties>
</file>